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0" r:id="rId4"/>
    <p:sldId id="261" r:id="rId5"/>
    <p:sldId id="262" r:id="rId6"/>
    <p:sldId id="258" r:id="rId7"/>
    <p:sldId id="263" r:id="rId8"/>
    <p:sldId id="270" r:id="rId9"/>
    <p:sldId id="271" r:id="rId10"/>
    <p:sldId id="272" r:id="rId11"/>
    <p:sldId id="273" r:id="rId12"/>
    <p:sldId id="274" r:id="rId13"/>
    <p:sldId id="275" r:id="rId14"/>
    <p:sldId id="265" r:id="rId15"/>
    <p:sldId id="259" r:id="rId16"/>
    <p:sldId id="276" r:id="rId17"/>
    <p:sldId id="277" r:id="rId18"/>
    <p:sldId id="278" r:id="rId19"/>
    <p:sldId id="267" r:id="rId20"/>
    <p:sldId id="279" r:id="rId21"/>
    <p:sldId id="266" r:id="rId22"/>
    <p:sldId id="281" r:id="rId23"/>
    <p:sldId id="286" r:id="rId24"/>
    <p:sldId id="280" r:id="rId25"/>
    <p:sldId id="287" r:id="rId26"/>
    <p:sldId id="294" r:id="rId27"/>
    <p:sldId id="269" r:id="rId28"/>
    <p:sldId id="282" r:id="rId29"/>
    <p:sldId id="285" r:id="rId30"/>
    <p:sldId id="288" r:id="rId31"/>
    <p:sldId id="289" r:id="rId32"/>
    <p:sldId id="293" r:id="rId33"/>
    <p:sldId id="295" r:id="rId34"/>
    <p:sldId id="291" r:id="rId35"/>
    <p:sldId id="296" r:id="rId36"/>
    <p:sldId id="283" r:id="rId37"/>
    <p:sldId id="284" r:id="rId3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8" autoAdjust="0"/>
  </p:normalViewPr>
  <p:slideViewPr>
    <p:cSldViewPr snapToGrid="0">
      <p:cViewPr varScale="1">
        <p:scale>
          <a:sx n="92" d="100"/>
          <a:sy n="92" d="100"/>
        </p:scale>
        <p:origin x="70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8045E-EB64-4612-890E-246117716BCE}" type="datetimeFigureOut">
              <a:rPr lang="es-CL" smtClean="0"/>
              <a:t>13-12-2022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2C22E-3700-461F-880D-1DF7C661F6E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245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2C22E-3700-461F-880D-1DF7C661F6EF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0277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72C22E-3700-461F-880D-1DF7C661F6EF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128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BCC0-B1D6-49D9-BB6C-95CFE5DD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23EA8-DFFF-202E-1CE1-1D7CC32D4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97E0-E71B-CF8D-709D-8F03CD6C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8B439-5574-41BB-9091-3BFACE846866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22199-975E-3587-8505-905D8B23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69F88-39CF-128A-1077-33CF1128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49"/>
            <a:ext cx="563880" cy="365125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940E5692-7E19-4264-9402-ABE23259D7A1}" type="slidenum">
              <a:rPr lang="es-CL" smtClean="0"/>
              <a:pPr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296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E6B6-7CB2-2C7E-DA4E-2D6B0B07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8AC73-260D-53D6-97BA-910425BA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404B8-A01B-C100-E60E-C9B6E0F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33541-EF73-47C0-980B-FA25F326EDC1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8BD4-BADB-04ED-A645-D5F787EC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7A98-D917-C036-6404-796694A4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7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127FF-EDCA-F744-C904-7FFB0CDEE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BB564-B308-36CD-DA71-E1CBF5D5B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F4C2-D8AC-10AD-78FA-DE862B4A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DBEA0-6F8B-4795-8986-8772D1AE3D3E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48BB-9826-0C37-62DD-35985AC0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C235-213D-E72B-D88D-6B148CE1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31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516F-CC8C-9D76-5E64-EB1744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5017-C7E0-CA0B-F4EA-246BEB10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3D191-BB46-1056-A057-FC4F1513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CA859-F6E8-422A-A0CC-9603B71BE1A0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A0F2A-A7FC-EDC8-2AAF-FC149508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1CA8-C104-18BF-C35D-9326AD9B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7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2599-1694-82F5-DC98-E3B9A458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58EEA-21AF-61FA-0C88-2FD42AE94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195B-0A84-1666-9269-2EA2137A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C1AE2-4C22-42FB-B7BB-B8BAFE1B9E58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A846-4866-1BE1-1682-A9C6058C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63947-7745-2751-63AD-14A430F4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18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EC11-C0B9-C9E8-D74D-7AAF944B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77C3-5D50-0488-17B5-B794596E0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A46D2-5420-AE20-61D7-E5DF80C3E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FF47B-0EBB-8BCB-D1BD-9F389488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9E788-4B42-4A89-8265-A8A5B86E6EC9}" type="datetime1">
              <a:rPr lang="es-CL" smtClean="0"/>
              <a:t>13-12-2022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60E90-7A56-51D2-C018-368BB957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31786-7D10-5EC1-BD9E-1E10FF4A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77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F517-5D4F-7EFF-D76C-8E2061EB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30E4-9AE0-034A-375E-5015C72F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5767D-5145-1C66-914A-BCE7E5D8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B7545-73E1-C984-2645-85B861C7E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2FAA6-C8F1-BC53-31F7-A0BA73FD4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62FDD-8645-233A-9B0F-D9228D51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7F189-F3C0-4807-8C4C-1FC7647F16FB}" type="datetime1">
              <a:rPr lang="es-CL" smtClean="0"/>
              <a:t>13-12-2022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A4BC3-DB91-638C-B311-AFA37C36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987C1-B130-EA7C-B44A-01FA3E47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5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95DB-506F-76C5-E028-9E61E15E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6B1E4-3266-F9C1-6A30-62B1D0E6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848-C050-4258-B565-A286665C242F}" type="datetime1">
              <a:rPr lang="es-CL" smtClean="0"/>
              <a:t>13-12-2022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90EC-4D54-E7A9-AB40-531519F3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E08E2-9F14-C49E-C36F-26BA3ED9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41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7791A-9010-20F1-929B-E80EA062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F431D-683A-4974-A27F-9A4EC20CAAAF}" type="datetime1">
              <a:rPr lang="es-CL" smtClean="0"/>
              <a:t>13-12-2022</a:t>
            </a:fld>
            <a:endParaRPr lang="es-C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40D49-368B-A9BA-CBE7-68332999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3475D-38B0-CD35-5950-A143E071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49"/>
            <a:ext cx="481584" cy="365125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fld id="{940E5692-7E19-4264-9402-ABE23259D7A1}" type="slidenum">
              <a:rPr lang="es-CL" smtClean="0"/>
              <a:pPr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874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EDB9-1ED3-4730-35ED-7B7F170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0D510-7AB0-1B2C-4CB5-F73F90F8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B5FE6-65CC-62D3-CE9D-7F833127F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F6B46-BA70-4FAF-676E-40BFC4DC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AA06-7C37-4F75-AE52-082E4B7DD95E}" type="datetime1">
              <a:rPr lang="es-CL" smtClean="0"/>
              <a:t>13-12-2022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A75C4-3947-EB71-4958-C1BB7B1F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CDC83-27AF-F11A-1D68-DD28273A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09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A2F7-08D5-0304-0D1C-67ABCA5C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4FA72-0135-C31E-0FFA-F6C9B7A70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39E5-293C-2DE1-BC79-FB91FF03C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175FB-3696-B3D4-68DC-7A40E6EE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14D64-1FC3-4AB0-9D28-85624B13B155}" type="datetime1">
              <a:rPr lang="es-CL" smtClean="0"/>
              <a:t>13-12-2022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A0BD6-2557-4CA7-B806-A4F1A46B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E8BA0-9D87-1033-034A-FA1BD5B8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89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4C2EC-9087-D325-857D-5DCF348F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FBAC-9524-BA1A-AFDD-7C2D80EF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80478-B930-9E0B-4F2E-89E2F84A2E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868E4-64EF-4195-B36B-BB6C3E3DFA64}" type="datetime1">
              <a:rPr lang="es-CL" smtClean="0"/>
              <a:t>13-12-2022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B5AF-2AB6-40B4-F149-58383ADBD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08027-07A1-94F1-2124-5E491BFA7C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17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7F3566C-E70A-7B47-0F28-3C64FEC36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26" y="249810"/>
            <a:ext cx="2726895" cy="705231"/>
          </a:xfrm>
          <a:prstGeom prst="rect">
            <a:avLst/>
          </a:prstGeom>
        </p:spPr>
      </p:pic>
      <p:pic>
        <p:nvPicPr>
          <p:cNvPr id="1026" name="Picture 2" descr="INSTITUTO MILENIO FUNDAMENTO DE LOS DATOS – IMFD - Dirección de  Investigación">
            <a:extLst>
              <a:ext uri="{FF2B5EF4-FFF2-40B4-BE49-F238E27FC236}">
                <a16:creationId xmlns:a16="http://schemas.microsoft.com/office/drawing/2014/main" id="{CC1C0B75-349C-E88B-19A2-BF229107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83" y="249810"/>
            <a:ext cx="2532634" cy="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Cuadrado | Sitio Web DCC">
            <a:extLst>
              <a:ext uri="{FF2B5EF4-FFF2-40B4-BE49-F238E27FC236}">
                <a16:creationId xmlns:a16="http://schemas.microsoft.com/office/drawing/2014/main" id="{672C9E62-3844-C1D1-AF52-088A61B9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723" y="32866"/>
            <a:ext cx="1756397" cy="9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937D1-AB9C-085A-F4A5-78857F5B4825}"/>
              </a:ext>
            </a:extLst>
          </p:cNvPr>
          <p:cNvSpPr txBox="1"/>
          <p:nvPr/>
        </p:nvSpPr>
        <p:spPr>
          <a:xfrm>
            <a:off x="2331720" y="1625660"/>
            <a:ext cx="75285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32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APRENDIZAJE MULTIETIQUETA DE PATRONES GEOMÉTRICOS EN OBJETOS DE HERENCIA CULTURAL</a:t>
            </a:r>
            <a:endParaRPr lang="es-CL" sz="32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C59BD-0FD3-9FBF-836A-F4969235A2C6}"/>
              </a:ext>
            </a:extLst>
          </p:cNvPr>
          <p:cNvSpPr/>
          <p:nvPr/>
        </p:nvSpPr>
        <p:spPr>
          <a:xfrm>
            <a:off x="2641600" y="3187700"/>
            <a:ext cx="6918960" cy="1143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DC69A-77A9-71BE-A8A0-CDC13219C73F}"/>
              </a:ext>
            </a:extLst>
          </p:cNvPr>
          <p:cNvSpPr txBox="1"/>
          <p:nvPr/>
        </p:nvSpPr>
        <p:spPr>
          <a:xfrm>
            <a:off x="5088890" y="3437374"/>
            <a:ext cx="201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Noviembre 2022</a:t>
            </a:r>
            <a:endParaRPr lang="es-C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D5152-E726-6E3D-E3FD-5709CFC5AC2A}"/>
              </a:ext>
            </a:extLst>
          </p:cNvPr>
          <p:cNvSpPr txBox="1"/>
          <p:nvPr/>
        </p:nvSpPr>
        <p:spPr>
          <a:xfrm>
            <a:off x="2514600" y="4171579"/>
            <a:ext cx="716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Matías Vergara S. - Estudiante Mg. en DS, Universidad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Benjamín Bustos - Investigador Asociado IMFD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Iván </a:t>
            </a:r>
            <a:r>
              <a:rPr lang="es-ES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Sipirán</a:t>
            </a:r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- DCC, Universidad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14A8A-D159-1E31-C4E9-F2461E22BD31}"/>
              </a:ext>
            </a:extLst>
          </p:cNvPr>
          <p:cNvSpPr txBox="1"/>
          <p:nvPr/>
        </p:nvSpPr>
        <p:spPr>
          <a:xfrm>
            <a:off x="2844800" y="5459782"/>
            <a:ext cx="650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En colaboración con CGV, TU Graz, Austria (</a:t>
            </a:r>
            <a:r>
              <a:rPr lang="es-ES" sz="160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Tobias</a:t>
            </a:r>
            <a:r>
              <a:rPr lang="es-ES" sz="16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ES" sz="160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Schreck</a:t>
            </a:r>
            <a:r>
              <a:rPr lang="es-ES" sz="16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)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8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1056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F8C8DFB-C1AD-5422-F92F-3E0AFD9B4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484" y="287999"/>
            <a:ext cx="2255838" cy="24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AEE64622-10E4-3396-4512-EC73B49FF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591" y="827806"/>
            <a:ext cx="2607878" cy="1900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F8D10585-4BFD-9D71-3CE4-2F30C1BE0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309" y="567399"/>
            <a:ext cx="2953772" cy="216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>
            <a:extLst>
              <a:ext uri="{FF2B5EF4-FFF2-40B4-BE49-F238E27FC236}">
                <a16:creationId xmlns:a16="http://schemas.microsoft.com/office/drawing/2014/main" id="{06D08D50-D41A-B0BD-B0D1-126C0878D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322" y="2727964"/>
            <a:ext cx="2362518" cy="29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>
            <a:extLst>
              <a:ext uri="{FF2B5EF4-FFF2-40B4-BE49-F238E27FC236}">
                <a16:creationId xmlns:a16="http://schemas.microsoft.com/office/drawing/2014/main" id="{D508A31F-8D0E-0536-D932-AE40DD010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206" y="2727964"/>
            <a:ext cx="2207116" cy="295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>
            <a:extLst>
              <a:ext uri="{FF2B5EF4-FFF2-40B4-BE49-F238E27FC236}">
                <a16:creationId xmlns:a16="http://schemas.microsoft.com/office/drawing/2014/main" id="{F865E429-907E-C72A-C28F-16DDBF63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9840" y="2727964"/>
            <a:ext cx="2438400" cy="3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AD7850-17B7-F2EF-C24E-5C931F6CEFA0}"/>
              </a:ext>
            </a:extLst>
          </p:cNvPr>
          <p:cNvSpPr txBox="1"/>
          <p:nvPr/>
        </p:nvSpPr>
        <p:spPr>
          <a:xfrm>
            <a:off x="678902" y="1647681"/>
            <a:ext cx="331216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200" dirty="0">
                <a:latin typeface="Avenir Next LT Pro" panose="020B0504020202020204" pitchFamily="34" charset="0"/>
              </a:rPr>
              <a:t>6 formas predominantes:</a:t>
            </a:r>
          </a:p>
          <a:p>
            <a:pPr marL="285750" indent="-285750">
              <a:buFontTx/>
              <a:buChar char="-"/>
            </a:pPr>
            <a:r>
              <a:rPr lang="es-CL" sz="2000" dirty="0" err="1">
                <a:latin typeface="Avenir Next LT Pro" panose="020B0504020202020204" pitchFamily="34" charset="0"/>
              </a:rPr>
              <a:t>Strokes</a:t>
            </a:r>
            <a:r>
              <a:rPr lang="es-CL" sz="2000" dirty="0">
                <a:latin typeface="Avenir Next LT Pro" panose="020B0504020202020204" pitchFamily="34" charset="0"/>
              </a:rPr>
              <a:t> and </a:t>
            </a:r>
            <a:r>
              <a:rPr lang="es-CL" sz="2000" dirty="0" err="1">
                <a:latin typeface="Avenir Next LT Pro" panose="020B0504020202020204" pitchFamily="34" charset="0"/>
              </a:rPr>
              <a:t>lines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Rectangular </a:t>
            </a:r>
            <a:r>
              <a:rPr lang="es-CL" sz="2000" dirty="0" err="1">
                <a:latin typeface="Avenir Next LT Pro" panose="020B0504020202020204" pitchFamily="34" charset="0"/>
              </a:rPr>
              <a:t>ornaments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L" sz="2000" dirty="0" err="1">
                <a:latin typeface="Avenir Next LT Pro" panose="020B0504020202020204" pitchFamily="34" charset="0"/>
              </a:rPr>
              <a:t>Lozenge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Triangular </a:t>
            </a:r>
            <a:r>
              <a:rPr lang="es-CL" sz="2000" dirty="0" err="1">
                <a:latin typeface="Avenir Next LT Pro" panose="020B0504020202020204" pitchFamily="34" charset="0"/>
              </a:rPr>
              <a:t>ornaments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Circular </a:t>
            </a:r>
            <a:r>
              <a:rPr lang="es-CL" sz="2000" dirty="0" err="1">
                <a:latin typeface="Avenir Next LT Pro" panose="020B0504020202020204" pitchFamily="34" charset="0"/>
              </a:rPr>
              <a:t>ornaments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L" sz="2000" dirty="0" err="1">
                <a:latin typeface="Avenir Next LT Pro" panose="020B0504020202020204" pitchFamily="34" charset="0"/>
              </a:rPr>
              <a:t>Pictographics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endParaRPr lang="es-CL" sz="3200" dirty="0">
              <a:latin typeface="Avenir Next LT Pro" panose="020B05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3CEA3A-D896-0D27-64BA-2A75C20223C1}"/>
              </a:ext>
            </a:extLst>
          </p:cNvPr>
          <p:cNvSpPr txBox="1"/>
          <p:nvPr/>
        </p:nvSpPr>
        <p:spPr>
          <a:xfrm>
            <a:off x="4310206" y="5848072"/>
            <a:ext cx="4364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Figuras extraídas de [Kun98]</a:t>
            </a:r>
            <a:endParaRPr lang="es-CL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136980-6207-0ADC-1AD9-A04C124A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9505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4.58333E-6 -0.328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23560E1-C5E6-6616-BCD1-AA28382B2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2790740"/>
            <a:ext cx="5458587" cy="127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77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6096000" y="1972418"/>
            <a:ext cx="42672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Datos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difíciles de aprender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: </a:t>
            </a:r>
            <a:r>
              <a:rPr lang="es-CL" sz="2800" dirty="0">
                <a:latin typeface="Avenir Next LT Pro" panose="020B0504020202020204" pitchFamily="34" charset="0"/>
              </a:rPr>
              <a:t>un valor de </a:t>
            </a:r>
            <a:r>
              <a:rPr lang="es-CL" sz="2800" dirty="0" err="1">
                <a:latin typeface="Avenir Next LT Pro" panose="020B0504020202020204" pitchFamily="34" charset="0"/>
              </a:rPr>
              <a:t>Label</a:t>
            </a:r>
            <a:r>
              <a:rPr lang="es-CL" sz="2800" dirty="0">
                <a:latin typeface="Avenir Next LT Pro" panose="020B0504020202020204" pitchFamily="34" charset="0"/>
              </a:rPr>
              <a:t> </a:t>
            </a:r>
            <a:r>
              <a:rPr lang="es-CL" sz="2800" dirty="0" err="1">
                <a:latin typeface="Avenir Next LT Pro" panose="020B0504020202020204" pitchFamily="34" charset="0"/>
              </a:rPr>
              <a:t>Density</a:t>
            </a:r>
            <a:r>
              <a:rPr lang="es-CL" sz="2800" dirty="0">
                <a:latin typeface="Avenir Next LT Pro" panose="020B0504020202020204" pitchFamily="34" charset="0"/>
              </a:rPr>
              <a:t> (LD) extremadamente bajo.</a:t>
            </a:r>
            <a:endParaRPr lang="es-C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6E592-1ABA-975B-DBED-88968462E774}"/>
              </a:ext>
            </a:extLst>
          </p:cNvPr>
          <p:cNvSpPr txBox="1"/>
          <p:nvPr/>
        </p:nvSpPr>
        <p:spPr>
          <a:xfrm>
            <a:off x="6096000" y="5247058"/>
            <a:ext cx="52090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/>
              <a:t>LD “difícil”: 0.01</a:t>
            </a:r>
          </a:p>
          <a:p>
            <a:r>
              <a:rPr lang="es-ES" sz="2800" dirty="0"/>
              <a:t>Nuestro caso: 0.0051</a:t>
            </a:r>
            <a:endParaRPr lang="es-CL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78787-D937-35D9-EF14-89A7C8431A28}"/>
                  </a:ext>
                </a:extLst>
              </p:cNvPr>
              <p:cNvSpPr txBox="1"/>
              <p:nvPr/>
            </p:nvSpPr>
            <p:spPr>
              <a:xfrm>
                <a:off x="5648960" y="4116356"/>
                <a:ext cx="4066794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rtl="0" fontAlgn="base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ES" sz="14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ES" sz="14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conjunto de patrones del </a:t>
                </a:r>
                <a:r>
                  <a:rPr lang="es-ES" sz="1400" b="0" i="0" u="none" strike="noStrike" dirty="0" err="1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dataset</a:t>
                </a:r>
                <a:endParaRPr lang="es-ES" sz="1400" b="0" i="0" u="none" strike="noStrike" dirty="0">
                  <a:solidFill>
                    <a:srgbClr val="595959"/>
                  </a:solidFill>
                  <a:effectLst/>
                  <a:latin typeface="Avenir Next LT Pro" panose="020B0504020202020204" pitchFamily="34" charset="0"/>
                </a:endParaRPr>
              </a:p>
              <a:p>
                <a:pPr marL="457200" rtl="0" fontAlgn="base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s-ES" sz="14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4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total de etiquetas en los datos</a:t>
                </a:r>
                <a:br>
                  <a:rPr lang="es-ES" sz="14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4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4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4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4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etiquetas para el patrón </a:t>
                </a:r>
                <a14:m>
                  <m:oMath xmlns:m="http://schemas.openxmlformats.org/officeDocument/2006/math">
                    <m:r>
                      <a:rPr lang="es-ES" sz="14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s-ES" sz="1400" b="0" i="0" u="none" strike="noStrike" dirty="0">
                  <a:solidFill>
                    <a:srgbClr val="595959"/>
                  </a:solidFill>
                  <a:effectLst/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3778787-D937-35D9-EF14-89A7C8431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8960" y="4116356"/>
                <a:ext cx="4066794" cy="738664"/>
              </a:xfrm>
              <a:prstGeom prst="rect">
                <a:avLst/>
              </a:prstGeom>
              <a:blipFill>
                <a:blip r:embed="rId3"/>
                <a:stretch>
                  <a:fillRect t="-826" b="-8264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E57B2-4345-5D17-84D1-32F6E7004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133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59259E-6 L 1.11022E-16 -0.147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77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6096000" y="1772138"/>
            <a:ext cx="54071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Necesidad de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simplificar las etiquetas.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Remoción de </a:t>
            </a:r>
            <a:r>
              <a:rPr lang="es-CL" sz="2800" i="1" dirty="0" err="1">
                <a:latin typeface="Avenir Next LT Pro" panose="020B0504020202020204" pitchFamily="34" charset="0"/>
              </a:rPr>
              <a:t>stopwords</a:t>
            </a:r>
            <a:r>
              <a:rPr lang="es-CL" sz="2800" dirty="0">
                <a:latin typeface="Avenir Next LT Pro" panose="020B0504020202020204" pitchFamily="34" charset="0"/>
              </a:rPr>
              <a:t> y lematización.</a:t>
            </a:r>
            <a:endParaRPr lang="es-CL" sz="28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064C3F-CAD9-7F9B-38FA-5D4D9A1F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502"/>
          <a:stretch/>
        </p:blipFill>
        <p:spPr bwMode="auto">
          <a:xfrm>
            <a:off x="2144268" y="4046570"/>
            <a:ext cx="8324088" cy="141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0751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77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6096000" y="1772138"/>
            <a:ext cx="540715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Efecto:</a:t>
            </a: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N. de etiquetas: </a:t>
            </a:r>
            <a:r>
              <a:rPr lang="es-CL" sz="2800" dirty="0">
                <a:latin typeface="Avenir Next LT Pro" panose="020B0504020202020204" pitchFamily="34" charset="0"/>
              </a:rPr>
              <a:t>585 a 330</a:t>
            </a: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LD: </a:t>
            </a:r>
            <a:r>
              <a:rPr lang="es-CL" sz="2800" dirty="0">
                <a:latin typeface="Avenir Next LT Pro" panose="020B0504020202020204" pitchFamily="34" charset="0"/>
              </a:rPr>
              <a:t>0.0051 a 0.0161</a:t>
            </a:r>
          </a:p>
          <a:p>
            <a:pPr marL="457200" indent="-457200">
              <a:buFontTx/>
              <a:buChar char="-"/>
            </a:pPr>
            <a:r>
              <a:rPr lang="es-CL" sz="28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Prom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. etiquetas por patrón: </a:t>
            </a:r>
            <a:r>
              <a:rPr lang="es-CL" sz="2800" dirty="0">
                <a:latin typeface="Avenir Next LT Pro" panose="020B0504020202020204" pitchFamily="34" charset="0"/>
              </a:rPr>
              <a:t>de 3 a 5</a:t>
            </a:r>
            <a:endParaRPr lang="es-CL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16A829-0CAA-8713-EE85-16B67FFFAAC7}"/>
              </a:ext>
            </a:extLst>
          </p:cNvPr>
          <p:cNvSpPr txBox="1"/>
          <p:nvPr/>
        </p:nvSpPr>
        <p:spPr>
          <a:xfrm>
            <a:off x="1389888" y="4620506"/>
            <a:ext cx="971092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latin typeface="Avenir Next LT Pro" panose="020B0504020202020204" pitchFamily="34" charset="0"/>
              </a:rPr>
              <a:t>Un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problema</a:t>
            </a:r>
            <a:r>
              <a:rPr lang="es-ES" sz="2800" dirty="0">
                <a:latin typeface="Avenir Next LT Pro" panose="020B0504020202020204" pitchFamily="34" charset="0"/>
              </a:rPr>
              <a:t>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más abordable</a:t>
            </a:r>
            <a:r>
              <a:rPr lang="es-ES" sz="2800" dirty="0">
                <a:latin typeface="Avenir Next LT Pro" panose="020B0504020202020204" pitchFamily="34" charset="0"/>
              </a:rPr>
              <a:t>, pero al costo de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perder parte de la información.</a:t>
            </a:r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3023A-595A-D220-045C-B2D60867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282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77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2B3DAE-DEB7-744E-C6A7-4F61989AD89C}"/>
              </a:ext>
            </a:extLst>
          </p:cNvPr>
          <p:cNvSpPr txBox="1"/>
          <p:nvPr/>
        </p:nvSpPr>
        <p:spPr>
          <a:xfrm>
            <a:off x="6096000" y="2640818"/>
            <a:ext cx="540715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Necesidad de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generar más datos.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Múltiples técnicas de </a:t>
            </a:r>
            <a:r>
              <a:rPr lang="es-CL" sz="2800" i="1" dirty="0">
                <a:latin typeface="Avenir Next LT Pro" panose="020B0504020202020204" pitchFamily="34" charset="0"/>
              </a:rPr>
              <a:t>Data </a:t>
            </a:r>
            <a:r>
              <a:rPr lang="es-CL" sz="2800" i="1" dirty="0" err="1">
                <a:latin typeface="Avenir Next LT Pro" panose="020B0504020202020204" pitchFamily="34" charset="0"/>
              </a:rPr>
              <a:t>Augmentation</a:t>
            </a:r>
            <a:endParaRPr lang="es-CL" sz="2800" i="1" dirty="0"/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5893F391-E966-84A4-CDEF-8D28D8D28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137" y="4677258"/>
            <a:ext cx="2105025" cy="16383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94A3E0AC-DBF4-8F33-A6DE-6E121F6B3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35" y="4677258"/>
            <a:ext cx="2105025" cy="1638300"/>
          </a:xfrm>
          <a:prstGeom prst="rect">
            <a:avLst/>
          </a:prstGeom>
        </p:spPr>
      </p:pic>
      <p:pic>
        <p:nvPicPr>
          <p:cNvPr id="13" name="Picture 12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354446FF-1EE3-00C3-766D-BEE29673C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90" y="4863686"/>
            <a:ext cx="1095375" cy="1228725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E0372957-74C8-48F2-B3A3-A4F548E47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928" y="282813"/>
            <a:ext cx="2105025" cy="1638300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D3DD535D-FEBA-AD0A-AC83-10CC84BF2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57" y="282813"/>
            <a:ext cx="2105025" cy="16383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76484EC0-1EEA-C3D2-9A9D-9DAD9F09C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24" y="291746"/>
            <a:ext cx="2105025" cy="16383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9A587C8-195B-CA7A-18AC-47E5D5A4DB3D}"/>
              </a:ext>
            </a:extLst>
          </p:cNvPr>
          <p:cNvSpPr txBox="1"/>
          <p:nvPr/>
        </p:nvSpPr>
        <p:spPr>
          <a:xfrm>
            <a:off x="2791636" y="2113976"/>
            <a:ext cx="1420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P</a:t>
            </a:r>
            <a:r>
              <a:rPr lang="es-CL" dirty="0" err="1">
                <a:latin typeface="Avenir Next LT Pro" panose="020B0504020202020204" pitchFamily="34" charset="0"/>
              </a:rPr>
              <a:t>atrón</a:t>
            </a:r>
            <a:r>
              <a:rPr lang="es-CL" dirty="0">
                <a:latin typeface="Avenir Next LT Pro" panose="020B0504020202020204" pitchFamily="34" charset="0"/>
              </a:rPr>
              <a:t> 91g</a:t>
            </a:r>
          </a:p>
          <a:p>
            <a:pPr algn="ctr"/>
            <a:r>
              <a:rPr lang="es-CL" dirty="0">
                <a:latin typeface="Avenir Next LT Pro" panose="020B0504020202020204" pitchFamily="34" charset="0"/>
              </a:rPr>
              <a:t>[Kun98]</a:t>
            </a:r>
            <a:endParaRPr lang="es-C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F80D68-1DAA-93F9-2600-2EBD8700B02C}"/>
              </a:ext>
            </a:extLst>
          </p:cNvPr>
          <p:cNvSpPr txBox="1"/>
          <p:nvPr/>
        </p:nvSpPr>
        <p:spPr>
          <a:xfrm>
            <a:off x="5137835" y="2074059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Reflexión vertical</a:t>
            </a:r>
            <a:endParaRPr lang="es-CL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079A74C-57DB-F6CB-0161-1338BE14AE02}"/>
              </a:ext>
            </a:extLst>
          </p:cNvPr>
          <p:cNvSpPr txBox="1"/>
          <p:nvPr/>
        </p:nvSpPr>
        <p:spPr>
          <a:xfrm>
            <a:off x="8005527" y="2074059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Deformación elástica</a:t>
            </a:r>
            <a:endParaRPr lang="es-C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081B66-41AD-5DFF-B1DB-F8A977F13A94}"/>
              </a:ext>
            </a:extLst>
          </p:cNvPr>
          <p:cNvSpPr txBox="1"/>
          <p:nvPr/>
        </p:nvSpPr>
        <p:spPr>
          <a:xfrm>
            <a:off x="2336289" y="6351192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Recorte</a:t>
            </a:r>
            <a:endParaRPr lang="es-C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44569-F8FC-571D-4DB1-9476AC67F76D}"/>
              </a:ext>
            </a:extLst>
          </p:cNvPr>
          <p:cNvSpPr txBox="1"/>
          <p:nvPr/>
        </p:nvSpPr>
        <p:spPr>
          <a:xfrm>
            <a:off x="5095824" y="6351192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Difuminado</a:t>
            </a:r>
            <a:endParaRPr lang="es-C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504246-9186-C9D8-6516-001A6FAE9604}"/>
              </a:ext>
            </a:extLst>
          </p:cNvPr>
          <p:cNvSpPr txBox="1"/>
          <p:nvPr/>
        </p:nvSpPr>
        <p:spPr>
          <a:xfrm>
            <a:off x="8005527" y="6339211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Lluvia</a:t>
            </a:r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9C803-DAE1-1119-28AF-CBAC8044A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2245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7" grpId="0"/>
      <p:bldP spid="29" grpId="0"/>
      <p:bldP spid="30" grpId="0"/>
      <p:bldP spid="31" grpId="0"/>
      <p:bldP spid="32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266944" y="1874728"/>
            <a:ext cx="563473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Abordaje del problema desde dos aristas: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Clasificación </a:t>
            </a:r>
            <a:r>
              <a:rPr lang="es-CL" sz="2800" dirty="0" err="1">
                <a:latin typeface="Avenir Next LT Pro" panose="020B0504020202020204" pitchFamily="34" charset="0"/>
              </a:rPr>
              <a:t>Multietiqueta</a:t>
            </a:r>
            <a:r>
              <a:rPr lang="es-CL" sz="2800" dirty="0"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 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Clasificación </a:t>
            </a:r>
            <a:r>
              <a:rPr lang="es-CL" sz="2800" dirty="0" err="1">
                <a:latin typeface="Avenir Next LT Pro" panose="020B0504020202020204" pitchFamily="34" charset="0"/>
              </a:rPr>
              <a:t>Multietiqueta</a:t>
            </a:r>
            <a:r>
              <a:rPr lang="es-CL" sz="2800" dirty="0"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Extrema (XMLC)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4CEA5-BA0D-B1BA-F053-E35A61E57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2882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349240" y="2305615"/>
            <a:ext cx="563473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Enfoque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Tradicional: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Pensado para problemas con pocas etiquetas y suficientes ejemplos (al menos dos ordenes de diferencia).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B2528-2344-CA79-E63C-8934A4BB2685}"/>
              </a:ext>
            </a:extLst>
          </p:cNvPr>
          <p:cNvSpPr txBox="1"/>
          <p:nvPr/>
        </p:nvSpPr>
        <p:spPr>
          <a:xfrm>
            <a:off x="5349240" y="4775954"/>
            <a:ext cx="563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Avenir Next LT Pro" panose="020B0504020202020204" pitchFamily="34" charset="0"/>
              </a:rPr>
              <a:t>Métodos tales como </a:t>
            </a:r>
            <a:r>
              <a:rPr lang="es-CL" i="1" dirty="0" err="1">
                <a:latin typeface="Avenir Next LT Pro" panose="020B0504020202020204" pitchFamily="34" charset="0"/>
              </a:rPr>
              <a:t>Binary</a:t>
            </a:r>
            <a:r>
              <a:rPr lang="es-CL" i="1" dirty="0">
                <a:latin typeface="Avenir Next LT Pro" panose="020B0504020202020204" pitchFamily="34" charset="0"/>
              </a:rPr>
              <a:t> </a:t>
            </a:r>
            <a:r>
              <a:rPr lang="es-CL" i="1" dirty="0" err="1">
                <a:latin typeface="Avenir Next LT Pro" panose="020B0504020202020204" pitchFamily="34" charset="0"/>
              </a:rPr>
              <a:t>Relevance</a:t>
            </a:r>
            <a:r>
              <a:rPr lang="es-CL" i="1" dirty="0">
                <a:latin typeface="Avenir Next LT Pro" panose="020B0504020202020204" pitchFamily="34" charset="0"/>
              </a:rPr>
              <a:t>, </a:t>
            </a:r>
            <a:r>
              <a:rPr lang="es-CL" i="1" dirty="0" err="1">
                <a:latin typeface="Avenir Next LT Pro" panose="020B0504020202020204" pitchFamily="34" charset="0"/>
              </a:rPr>
              <a:t>Classifier</a:t>
            </a:r>
            <a:r>
              <a:rPr lang="es-CL" i="1" dirty="0">
                <a:latin typeface="Avenir Next LT Pro" panose="020B0504020202020204" pitchFamily="34" charset="0"/>
              </a:rPr>
              <a:t> </a:t>
            </a:r>
            <a:r>
              <a:rPr lang="es-CL" i="1" dirty="0" err="1">
                <a:latin typeface="Avenir Next LT Pro" panose="020B0504020202020204" pitchFamily="34" charset="0"/>
              </a:rPr>
              <a:t>Chain</a:t>
            </a:r>
            <a:r>
              <a:rPr lang="es-CL" i="1" dirty="0">
                <a:latin typeface="Avenir Next LT Pro" panose="020B0504020202020204" pitchFamily="34" charset="0"/>
              </a:rPr>
              <a:t>, </a:t>
            </a:r>
            <a:r>
              <a:rPr lang="es-CL" i="1" dirty="0" err="1">
                <a:latin typeface="Avenir Next LT Pro" panose="020B0504020202020204" pitchFamily="34" charset="0"/>
              </a:rPr>
              <a:t>Label</a:t>
            </a:r>
            <a:r>
              <a:rPr lang="es-CL" i="1" dirty="0">
                <a:latin typeface="Avenir Next LT Pro" panose="020B0504020202020204" pitchFamily="34" charset="0"/>
              </a:rPr>
              <a:t> </a:t>
            </a:r>
            <a:r>
              <a:rPr lang="es-CL" i="1" dirty="0" err="1">
                <a:latin typeface="Avenir Next LT Pro" panose="020B0504020202020204" pitchFamily="34" charset="0"/>
              </a:rPr>
              <a:t>Powerset</a:t>
            </a:r>
            <a:r>
              <a:rPr lang="es-CL" i="1" dirty="0">
                <a:latin typeface="Avenir Next LT Pro" panose="020B0504020202020204" pitchFamily="34" charset="0"/>
              </a:rPr>
              <a:t>, </a:t>
            </a:r>
            <a:r>
              <a:rPr lang="es-CL" i="1" dirty="0" err="1">
                <a:latin typeface="Avenir Next LT Pro" panose="020B0504020202020204" pitchFamily="34" charset="0"/>
              </a:rPr>
              <a:t>MLkNN</a:t>
            </a:r>
            <a:r>
              <a:rPr lang="es-CL" i="1" dirty="0">
                <a:latin typeface="Avenir Next LT Pro" panose="020B0504020202020204" pitchFamily="34" charset="0"/>
              </a:rPr>
              <a:t>, </a:t>
            </a:r>
            <a:r>
              <a:rPr lang="es-CL" dirty="0">
                <a:latin typeface="Avenir Next LT Pro" panose="020B0504020202020204" pitchFamily="34" charset="0"/>
              </a:rPr>
              <a:t>entre otros</a:t>
            </a:r>
            <a:r>
              <a:rPr lang="es-CL" sz="1800" dirty="0">
                <a:latin typeface="Avenir Next LT Pro" panose="020B0504020202020204" pitchFamily="34" charset="0"/>
              </a:rPr>
              <a:t>.</a:t>
            </a:r>
            <a:endParaRPr lang="es-CL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1148FD-56B8-E30A-5EBE-9F2180E3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590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330952" y="2305615"/>
            <a:ext cx="598728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Enfoque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XMLC: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Pensado para problemas con millones de etiquetas, pero también millones de ejemplos.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4FF421-AA82-F789-AA52-49D70A10E002}"/>
              </a:ext>
            </a:extLst>
          </p:cNvPr>
          <p:cNvSpPr txBox="1"/>
          <p:nvPr/>
        </p:nvSpPr>
        <p:spPr>
          <a:xfrm>
            <a:off x="5330952" y="4410194"/>
            <a:ext cx="5634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Avenir Next LT Pro" panose="020B0504020202020204" pitchFamily="34" charset="0"/>
              </a:rPr>
              <a:t>Métodos tales como </a:t>
            </a:r>
            <a:r>
              <a:rPr lang="es-CL" i="1" dirty="0">
                <a:latin typeface="Avenir Next LT Pro" panose="020B0504020202020204" pitchFamily="34" charset="0"/>
              </a:rPr>
              <a:t>C2AE,</a:t>
            </a:r>
            <a:r>
              <a:rPr lang="es-CL" dirty="0">
                <a:latin typeface="Avenir Next LT Pro" panose="020B0504020202020204" pitchFamily="34" charset="0"/>
              </a:rPr>
              <a:t> </a:t>
            </a:r>
            <a:r>
              <a:rPr lang="es-CL" i="1" dirty="0">
                <a:latin typeface="Avenir Next LT Pro" panose="020B0504020202020204" pitchFamily="34" charset="0"/>
              </a:rPr>
              <a:t>TDNN, CNN-RNN, CGNN, </a:t>
            </a:r>
            <a:r>
              <a:rPr lang="es-CL" dirty="0">
                <a:latin typeface="Avenir Next LT Pro" panose="020B0504020202020204" pitchFamily="34" charset="0"/>
              </a:rPr>
              <a:t>entre otros.</a:t>
            </a:r>
            <a:endParaRPr lang="es-C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5370A-AA9D-0192-1809-F115B4BE3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725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248656" y="2090172"/>
            <a:ext cx="58978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El problema se posiciona entre ambos enfoques. Tenemos:</a:t>
            </a: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Muchas etiquetas </a:t>
            </a:r>
            <a:r>
              <a:rPr lang="es-CL" sz="2800" dirty="0">
                <a:latin typeface="Avenir Next LT Pro" panose="020B0504020202020204" pitchFamily="34" charset="0"/>
              </a:rPr>
              <a:t>(problema para los métodos tradicionales)</a:t>
            </a: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Muy pocos ejemplos </a:t>
            </a:r>
            <a:r>
              <a:rPr lang="es-CL" sz="2800" dirty="0">
                <a:latin typeface="Avenir Next LT Pro" panose="020B0504020202020204" pitchFamily="34" charset="0"/>
              </a:rPr>
              <a:t>(problema para XMLC)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7C32C9-7216-CE81-0025-A19FC450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369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43280" y="2551837"/>
            <a:ext cx="4267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SUPUESTOS Y MÉTRICAS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6014720" y="2951946"/>
            <a:ext cx="533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Avenir Next LT Pro" panose="020B0504020202020204" pitchFamily="34" charset="0"/>
              </a:rPr>
              <a:t>Necesidad de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medir la calidad </a:t>
            </a:r>
            <a:r>
              <a:rPr lang="es-ES" sz="2800" dirty="0">
                <a:latin typeface="Avenir Next LT Pro" panose="020B0504020202020204" pitchFamily="34" charset="0"/>
              </a:rPr>
              <a:t>de los resultados.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1EDF3F-A224-EA5F-76A2-B7BD583624C3}"/>
              </a:ext>
            </a:extLst>
          </p:cNvPr>
          <p:cNvSpPr txBox="1"/>
          <p:nvPr/>
        </p:nvSpPr>
        <p:spPr>
          <a:xfrm>
            <a:off x="6014720" y="3107394"/>
            <a:ext cx="567792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dirty="0">
                <a:latin typeface="Avenir Next LT Pro" panose="020B0504020202020204" pitchFamily="34" charset="0"/>
              </a:rPr>
              <a:t>Supuesto realizado: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importa más recomendar etiquetas correctas </a:t>
            </a:r>
            <a:r>
              <a:rPr lang="es-ES" sz="2800" dirty="0">
                <a:latin typeface="Avenir Next LT Pro" panose="020B0504020202020204" pitchFamily="34" charset="0"/>
              </a:rPr>
              <a:t>que no recomendar etiquetas incorrectas.</a:t>
            </a:r>
          </a:p>
          <a:p>
            <a:endParaRPr lang="es-ES" sz="2800" i="1" dirty="0">
              <a:latin typeface="Avenir Next LT Pro" panose="020B0504020202020204" pitchFamily="34" charset="0"/>
            </a:endParaRPr>
          </a:p>
          <a:p>
            <a:r>
              <a:rPr lang="es-ES" sz="2800" i="1" dirty="0">
                <a:latin typeface="Avenir Next LT Pro" panose="020B0504020202020204" pitchFamily="34" charset="0"/>
              </a:rPr>
              <a:t>“Descartar malas ideas es más fácil que encontrar las buenas”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51260-610C-582E-A127-FDB8E8B6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3221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00039 -0.1865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3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A280D31-BEE8-6B89-A13C-1EFD7F640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3429000"/>
            <a:ext cx="4267200" cy="241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BA5DF-22B1-A683-6D60-7AEA41BA3FCC}"/>
              </a:ext>
            </a:extLst>
          </p:cNvPr>
          <p:cNvSpPr txBox="1"/>
          <p:nvPr/>
        </p:nvSpPr>
        <p:spPr>
          <a:xfrm>
            <a:off x="75184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675E2B-C81E-4628-7B38-A9F63FEF191E}"/>
              </a:ext>
            </a:extLst>
          </p:cNvPr>
          <p:cNvSpPr txBox="1"/>
          <p:nvPr/>
        </p:nvSpPr>
        <p:spPr>
          <a:xfrm>
            <a:off x="6959600" y="2459504"/>
            <a:ext cx="4267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Conjunto de investigaciones con foco en el apoyo a la recuperación y conservación de objetos de </a:t>
            </a:r>
            <a:r>
              <a:rPr lang="es-ES" sz="24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herencia cultural.</a:t>
            </a:r>
            <a:endParaRPr lang="es-CL" sz="900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7ECBE2-8860-48DC-FB3D-B31CD8BAA5B2}"/>
              </a:ext>
            </a:extLst>
          </p:cNvPr>
          <p:cNvSpPr txBox="1"/>
          <p:nvPr/>
        </p:nvSpPr>
        <p:spPr>
          <a:xfrm>
            <a:off x="6969760" y="5841221"/>
            <a:ext cx="4267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Defectos comunes encontrados en cerámica antigua. [LSP+21]</a:t>
            </a:r>
            <a:endParaRPr lang="es-CL" sz="1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pPr/>
              <a:t>2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73019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00078 -0.172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43280" y="2551837"/>
            <a:ext cx="4267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SUPUESTOS Y MÉTRICAS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B72684C9-5570-C70B-5201-68FF08E2A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55" y="974459"/>
            <a:ext cx="7121923" cy="1161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9902785-2617-F809-3D4C-605089E0F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626" y="2862176"/>
            <a:ext cx="4885752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10A70FEB-D3E4-ECE6-049D-FADC9DF40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050" y="4714585"/>
            <a:ext cx="7958328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496A2-6EED-A249-2211-AE146561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7809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9AB6A-2E05-6575-D8B9-F5DAC9C30DD1}"/>
              </a:ext>
            </a:extLst>
          </p:cNvPr>
          <p:cNvSpPr txBox="1"/>
          <p:nvPr/>
        </p:nvSpPr>
        <p:spPr>
          <a:xfrm>
            <a:off x="5568696" y="1151431"/>
            <a:ext cx="598728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Mejores métodos de cada enfoque, según F2-Score:</a:t>
            </a:r>
          </a:p>
          <a:p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CL" sz="2800" b="1" i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Binary</a:t>
            </a:r>
            <a:r>
              <a:rPr lang="es-CL" sz="2800" b="1" i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i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Relevance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con Regresión Logística </a:t>
            </a:r>
            <a:r>
              <a:rPr lang="es-CL" sz="2800" dirty="0">
                <a:latin typeface="Avenir Next LT Pro" panose="020B0504020202020204" pitchFamily="34" charset="0"/>
              </a:rPr>
              <a:t>como clasificador base, para el Enfoque Tradicional.</a:t>
            </a:r>
          </a:p>
          <a:p>
            <a:endParaRPr lang="es-CL" sz="2800" dirty="0"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CL" sz="28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AlexNet</a:t>
            </a:r>
            <a:r>
              <a:rPr lang="es-CL" sz="2800" dirty="0">
                <a:latin typeface="Avenir Next LT Pro" panose="020B0504020202020204" pitchFamily="34" charset="0"/>
              </a:rPr>
              <a:t> como </a:t>
            </a:r>
            <a:r>
              <a:rPr lang="es-CL" sz="2800" b="1" i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Threshold</a:t>
            </a:r>
            <a:r>
              <a:rPr lang="es-CL" sz="2800" b="1" i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800" b="1" i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Dependent</a:t>
            </a:r>
            <a:r>
              <a:rPr lang="es-CL" sz="2800" b="1" i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Neural Network, </a:t>
            </a:r>
            <a:r>
              <a:rPr lang="es-CL" sz="2800" dirty="0">
                <a:latin typeface="Avenir Next LT Pro" panose="020B0504020202020204" pitchFamily="34" charset="0"/>
              </a:rPr>
              <a:t>para el Enfoque XMLC.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F6F0E3EE-C298-AE26-15D0-ECCFEADE1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8475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65D02-27DC-53B5-3853-C054E295FA95}"/>
              </a:ext>
            </a:extLst>
          </p:cNvPr>
          <p:cNvSpPr txBox="1"/>
          <p:nvPr/>
        </p:nvSpPr>
        <p:spPr>
          <a:xfrm>
            <a:off x="5588000" y="2358891"/>
            <a:ext cx="573024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En ambos casos, el uso conjunto de las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múltiples técnicas de D.A. </a:t>
            </a:r>
            <a:r>
              <a:rPr lang="es-CL" sz="2800" dirty="0">
                <a:latin typeface="Avenir Next LT Pro" panose="020B0504020202020204" pitchFamily="34" charset="0"/>
              </a:rPr>
              <a:t>y de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pesos para balancear el entrenamiento </a:t>
            </a:r>
            <a:r>
              <a:rPr lang="es-CL" sz="2800" dirty="0">
                <a:latin typeface="Avenir Next LT Pro" panose="020B0504020202020204" pitchFamily="34" charset="0"/>
              </a:rPr>
              <a:t>permitiría alcanzar los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mejores resultados.</a:t>
            </a:r>
          </a:p>
          <a:p>
            <a:endParaRPr lang="es-CL" sz="2800" dirty="0">
              <a:latin typeface="Avenir Next LT Pro" panose="020B0504020202020204" pitchFamily="34" charset="0"/>
            </a:endParaRPr>
          </a:p>
          <a:p>
            <a:r>
              <a:rPr lang="es-CL" sz="2800" dirty="0"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DD77A-4341-99E0-E73A-0331C9279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3492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02848163-302A-685B-FDF4-7F0AE6136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927" y="1976928"/>
            <a:ext cx="3070561" cy="4641504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1D2F4ADC-49DE-164E-F898-19E04DECC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935" y="1976928"/>
            <a:ext cx="3070561" cy="46415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613E73-A842-08F9-47B8-B70D9658A992}"/>
              </a:ext>
            </a:extLst>
          </p:cNvPr>
          <p:cNvSpPr txBox="1"/>
          <p:nvPr/>
        </p:nvSpPr>
        <p:spPr>
          <a:xfrm>
            <a:off x="5815127" y="1607596"/>
            <a:ext cx="189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Micro F2-Score</a:t>
            </a:r>
            <a:endParaRPr lang="es-C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6809E12-BFF4-E627-A5B1-CF23716BF9C6}"/>
              </a:ext>
            </a:extLst>
          </p:cNvPr>
          <p:cNvSpPr txBox="1"/>
          <p:nvPr/>
        </p:nvSpPr>
        <p:spPr>
          <a:xfrm>
            <a:off x="9308135" y="1607596"/>
            <a:ext cx="189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>
                <a:latin typeface="Avenir Next LT Pro" panose="020B0504020202020204" pitchFamily="34" charset="0"/>
              </a:rPr>
              <a:t>Hamming</a:t>
            </a:r>
            <a:r>
              <a:rPr lang="es-ES" dirty="0">
                <a:latin typeface="Avenir Next LT Pro" panose="020B0504020202020204" pitchFamily="34" charset="0"/>
              </a:rPr>
              <a:t> Score</a:t>
            </a:r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7774FC-9A0C-8297-EFB7-9F2E34DC9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624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0.00417 -0.3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5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8F5E84B-6A58-40D2-3C53-34CA582FA6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316" y="1940352"/>
            <a:ext cx="3070561" cy="464150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9E34777-9206-9BF1-2B79-002FB6E907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438" y="1940352"/>
            <a:ext cx="3070561" cy="4641504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568A830E-480E-5C75-92FF-4B459140A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877" y="1940352"/>
            <a:ext cx="3070561" cy="46415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2612CE-81A1-4553-53AF-D96CF177B513}"/>
              </a:ext>
            </a:extLst>
          </p:cNvPr>
          <p:cNvSpPr txBox="1"/>
          <p:nvPr/>
        </p:nvSpPr>
        <p:spPr>
          <a:xfrm>
            <a:off x="9472727" y="1633280"/>
            <a:ext cx="189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5-Match Ratio</a:t>
            </a:r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E83E0A-A845-1955-1106-03933290F241}"/>
              </a:ext>
            </a:extLst>
          </p:cNvPr>
          <p:cNvSpPr txBox="1"/>
          <p:nvPr/>
        </p:nvSpPr>
        <p:spPr>
          <a:xfrm>
            <a:off x="6335881" y="1633280"/>
            <a:ext cx="189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3-Match Ratio</a:t>
            </a:r>
            <a:endParaRPr lang="es-C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B79F1F-E5D4-92C4-F852-A4C7C059B6F4}"/>
              </a:ext>
            </a:extLst>
          </p:cNvPr>
          <p:cNvSpPr txBox="1"/>
          <p:nvPr/>
        </p:nvSpPr>
        <p:spPr>
          <a:xfrm>
            <a:off x="3331605" y="1615904"/>
            <a:ext cx="1896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1-Match Ratio</a:t>
            </a:r>
            <a:endParaRPr lang="es-CL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84DF4A9-4932-CCE9-5ACF-1EB5D214B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90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3ABC145E-909C-0724-277A-FD0BE7075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62" y="2905932"/>
            <a:ext cx="2016550" cy="20336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170C9-EDB7-0A79-15EE-AE46EEBB0147}"/>
              </a:ext>
            </a:extLst>
          </p:cNvPr>
          <p:cNvSpPr txBox="1"/>
          <p:nvPr/>
        </p:nvSpPr>
        <p:spPr>
          <a:xfrm>
            <a:off x="3661790" y="2371080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4D7B8-A955-8FEF-B0A3-A67414FD006D}"/>
              </a:ext>
            </a:extLst>
          </p:cNvPr>
          <p:cNvSpPr txBox="1"/>
          <p:nvPr/>
        </p:nvSpPr>
        <p:spPr>
          <a:xfrm>
            <a:off x="7917942" y="2371081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87660-A125-A5CA-BB07-54F8BD12E0FA}"/>
              </a:ext>
            </a:extLst>
          </p:cNvPr>
          <p:cNvSpPr txBox="1"/>
          <p:nvPr/>
        </p:nvSpPr>
        <p:spPr>
          <a:xfrm>
            <a:off x="1429658" y="4920542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77j [Kun98]</a:t>
            </a:r>
            <a:endParaRPr lang="es-C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6CB69-03BF-98EF-5BF5-E9437A828517}"/>
              </a:ext>
            </a:extLst>
          </p:cNvPr>
          <p:cNvSpPr txBox="1"/>
          <p:nvPr/>
        </p:nvSpPr>
        <p:spPr>
          <a:xfrm>
            <a:off x="3603307" y="3309119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nclosing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endParaRPr lang="es-CL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0DE07-29EB-36AD-339B-C4D091458F97}"/>
              </a:ext>
            </a:extLst>
          </p:cNvPr>
          <p:cNvSpPr txBox="1"/>
          <p:nvPr/>
        </p:nvSpPr>
        <p:spPr>
          <a:xfrm>
            <a:off x="7917942" y="3309118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nclosing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endParaRPr lang="es-CL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4C41DD-3A13-291E-550C-FA3D6FE66D39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EF8C78A4-68B0-0F0E-5267-7604107BF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50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3ABC145E-909C-0724-277A-FD0BE7075D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062" y="2905932"/>
            <a:ext cx="2016550" cy="203368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4170C9-EDB7-0A79-15EE-AE46EEBB0147}"/>
              </a:ext>
            </a:extLst>
          </p:cNvPr>
          <p:cNvSpPr txBox="1"/>
          <p:nvPr/>
        </p:nvSpPr>
        <p:spPr>
          <a:xfrm>
            <a:off x="3667315" y="2371080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14D7B8-A955-8FEF-B0A3-A67414FD006D}"/>
              </a:ext>
            </a:extLst>
          </p:cNvPr>
          <p:cNvSpPr txBox="1"/>
          <p:nvPr/>
        </p:nvSpPr>
        <p:spPr>
          <a:xfrm>
            <a:off x="7936230" y="2371081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D87660-A125-A5CA-BB07-54F8BD12E0FA}"/>
              </a:ext>
            </a:extLst>
          </p:cNvPr>
          <p:cNvSpPr txBox="1"/>
          <p:nvPr/>
        </p:nvSpPr>
        <p:spPr>
          <a:xfrm>
            <a:off x="1429658" y="4920542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77j [Kun98]</a:t>
            </a:r>
            <a:endParaRPr lang="es-CL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36CB69-03BF-98EF-5BF5-E9437A828517}"/>
              </a:ext>
            </a:extLst>
          </p:cNvPr>
          <p:cNvSpPr txBox="1"/>
          <p:nvPr/>
        </p:nvSpPr>
        <p:spPr>
          <a:xfrm>
            <a:off x="3608832" y="3309119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nclosing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octofoil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swastika</a:t>
            </a:r>
            <a:endParaRPr lang="es-CL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C0DE07-29EB-36AD-339B-C4D091458F97}"/>
              </a:ext>
            </a:extLst>
          </p:cNvPr>
          <p:cNvSpPr txBox="1"/>
          <p:nvPr/>
        </p:nvSpPr>
        <p:spPr>
          <a:xfrm>
            <a:off x="7877747" y="3309118"/>
            <a:ext cx="36991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nclosing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chevron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stacked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reserved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hexafoil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rosette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wing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midrib</a:t>
            </a:r>
            <a:endParaRPr lang="es-CL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73FE0C-99C4-DAA8-108F-246B1920D9E5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A7E43F-19FE-31A5-7A8A-664573124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95137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425440" y="1776795"/>
            <a:ext cx="5567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La tarea de entender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todas</a:t>
            </a:r>
            <a:r>
              <a:rPr lang="es-CL" sz="2800" dirty="0">
                <a:latin typeface="Avenir Next LT Pro" panose="020B0504020202020204" pitchFamily="34" charset="0"/>
              </a:rPr>
              <a:t> las etiquetas es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muy difícil </a:t>
            </a:r>
            <a:r>
              <a:rPr lang="es-CL" sz="2800" dirty="0">
                <a:latin typeface="Avenir Next LT Pro" panose="020B0504020202020204" pitchFamily="34" charset="0"/>
              </a:rPr>
              <a:t>con la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cantidad de datos disponibles. </a:t>
            </a:r>
          </a:p>
          <a:p>
            <a:endParaRPr lang="es-CL" sz="2800" dirty="0">
              <a:latin typeface="Avenir Next LT Pro" panose="020B0504020202020204" pitchFamily="34" charset="0"/>
            </a:endParaRPr>
          </a:p>
          <a:p>
            <a:r>
              <a:rPr lang="es-CL" sz="2800" dirty="0">
                <a:latin typeface="Avenir Next LT Pro" panose="020B0504020202020204" pitchFamily="34" charset="0"/>
              </a:rPr>
              <a:t>Sin embargo, la experimentación con múltiples configuraciones ha permitido alcanzar una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primera herramienta de apoyo.</a:t>
            </a:r>
          </a:p>
          <a:p>
            <a:pPr marL="457200" indent="-457200">
              <a:buFontTx/>
              <a:buChar char="-"/>
            </a:pPr>
            <a:endParaRPr lang="es-CL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57DBD-E386-883E-50BA-19E19C5CD867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4D5B21-D72B-A88B-7176-260F5F6CB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763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9AB6A-2E05-6575-D8B9-F5DAC9C30DD1}"/>
              </a:ext>
            </a:extLst>
          </p:cNvPr>
          <p:cNvSpPr txBox="1"/>
          <p:nvPr/>
        </p:nvSpPr>
        <p:spPr>
          <a:xfrm>
            <a:off x="5425440" y="1789504"/>
            <a:ext cx="598728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Tamaño del universo de etiquetas posibles</a:t>
            </a:r>
            <a:r>
              <a:rPr lang="es-CL" sz="2800" dirty="0">
                <a:latin typeface="Avenir Next LT Pro" panose="020B0504020202020204" pitchFamily="34" charset="0"/>
              </a:rPr>
              <a:t> como un determinante en la dificultad del problema.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A menos etiquetas, más se parece el problema a un caso de MLC Tradicional.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FD2E1D-E2CB-4D62-32FE-4EBB9BB5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067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425440" y="1712560"/>
            <a:ext cx="556768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Necesidad de evaluar la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transferencia de la taxonomía de </a:t>
            </a:r>
            <a:r>
              <a:rPr lang="es-CL" sz="28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Kunisch</a:t>
            </a:r>
            <a:r>
              <a:rPr lang="es-CL" sz="2800" dirty="0">
                <a:latin typeface="Avenir Next LT Pro" panose="020B0504020202020204" pitchFamily="34" charset="0"/>
              </a:rPr>
              <a:t> a otros conjuntos de datos y la utilidad de la herramienta para usuarios potenciales.</a:t>
            </a:r>
          </a:p>
          <a:p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  <a:p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¿Y si tuviéramos más datos?</a:t>
            </a:r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  <a:p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AE987-9D76-DB07-A9C9-365C327C9CDA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9221E-F12C-5C5D-11AD-E468739F9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949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BA5DF-22B1-A683-6D60-7AEA41BA3FCC}"/>
              </a:ext>
            </a:extLst>
          </p:cNvPr>
          <p:cNvSpPr txBox="1"/>
          <p:nvPr/>
        </p:nvSpPr>
        <p:spPr>
          <a:xfrm>
            <a:off x="75184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5" descr="A picture containing cup, indoor, plant, ceramic ware&#10;&#10;Description automatically generated">
            <a:extLst>
              <a:ext uri="{FF2B5EF4-FFF2-40B4-BE49-F238E27FC236}">
                <a16:creationId xmlns:a16="http://schemas.microsoft.com/office/drawing/2014/main" id="{886CCA5E-AFBF-EE99-68BF-F9A2DA02E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2" y="2174238"/>
            <a:ext cx="2416049" cy="17277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754BCC-4205-AB02-A049-06D92E5D09FA}"/>
              </a:ext>
            </a:extLst>
          </p:cNvPr>
          <p:cNvSpPr txBox="1"/>
          <p:nvPr/>
        </p:nvSpPr>
        <p:spPr>
          <a:xfrm>
            <a:off x="5019040" y="2815401"/>
            <a:ext cx="6837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Las vasijas frecuentemente presentan  </a:t>
            </a:r>
            <a:r>
              <a:rPr lang="es-ES" sz="28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patrones geométricos</a:t>
            </a:r>
            <a:r>
              <a:rPr lang="es-ES" sz="2800" i="0" u="none" strike="noStrike" dirty="0">
                <a:solidFill>
                  <a:srgbClr val="EBBB46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ES" sz="2800" i="0" u="none" strike="noStrike" dirty="0">
                <a:effectLst/>
                <a:latin typeface="Avenir Next LT Pro" panose="020B0504020202020204" pitchFamily="34" charset="0"/>
              </a:rPr>
              <a:t>en su superficie.</a:t>
            </a:r>
            <a:endParaRPr lang="es-CL" sz="105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ACD5626D-C978-C701-C5B3-423F6175A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363" y="4617430"/>
            <a:ext cx="4364526" cy="1377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480E5D-3C48-7871-EC5A-308DD8840469}"/>
              </a:ext>
            </a:extLst>
          </p:cNvPr>
          <p:cNvSpPr txBox="1"/>
          <p:nvPr/>
        </p:nvSpPr>
        <p:spPr>
          <a:xfrm>
            <a:off x="6493363" y="3890665"/>
            <a:ext cx="4947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 de cerámica con patrón geométrico en su superficie. Figura extraída de [LSP+21]</a:t>
            </a:r>
            <a:endParaRPr lang="es-C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BF6DC3-81D9-8023-4A3E-3157CAA7C2A6}"/>
              </a:ext>
            </a:extLst>
          </p:cNvPr>
          <p:cNvSpPr txBox="1"/>
          <p:nvPr/>
        </p:nvSpPr>
        <p:spPr>
          <a:xfrm>
            <a:off x="6626457" y="5995076"/>
            <a:ext cx="436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. Figura extraída de [Kun98]</a:t>
            </a:r>
            <a:endParaRPr lang="es-CL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06190-5154-F3E3-5239-1907C92D0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7169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11111E-6 L -0.00091 -0.2768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3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159248" y="2274838"/>
            <a:ext cx="615899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[Kun98] </a:t>
            </a:r>
            <a:r>
              <a:rPr lang="es-CL" dirty="0" err="1"/>
              <a:t>Kunisch</a:t>
            </a:r>
            <a:r>
              <a:rPr lang="es-CL" dirty="0"/>
              <a:t> N. Ornamente </a:t>
            </a:r>
            <a:r>
              <a:rPr lang="es-CL" dirty="0" err="1"/>
              <a:t>Geometrischer</a:t>
            </a:r>
            <a:r>
              <a:rPr lang="es-CL" dirty="0"/>
              <a:t> </a:t>
            </a:r>
            <a:r>
              <a:rPr lang="es-CL" dirty="0" err="1"/>
              <a:t>Vasen</a:t>
            </a:r>
            <a:r>
              <a:rPr lang="es-CL" dirty="0"/>
              <a:t>: </a:t>
            </a:r>
            <a:r>
              <a:rPr lang="es-CL" dirty="0" err="1"/>
              <a:t>Ein</a:t>
            </a:r>
            <a:r>
              <a:rPr lang="es-CL" dirty="0"/>
              <a:t> </a:t>
            </a:r>
            <a:r>
              <a:rPr lang="es-CL" dirty="0" err="1"/>
              <a:t>Kompendium</a:t>
            </a:r>
            <a:r>
              <a:rPr lang="es-CL" dirty="0"/>
              <a:t>, 1998. https://www.zvab.com/buch-suchen/titel/ornamente-geometrischer-vasen/autor/kunisch/.</a:t>
            </a:r>
            <a:endParaRPr lang="es-CL" sz="2800" dirty="0"/>
          </a:p>
          <a:p>
            <a:endParaRPr lang="es-CL" dirty="0"/>
          </a:p>
          <a:p>
            <a:r>
              <a:rPr lang="es-CL" dirty="0"/>
              <a:t>[LSP+21] </a:t>
            </a:r>
            <a:r>
              <a:rPr lang="es-CL" dirty="0" err="1"/>
              <a:t>Lengauer</a:t>
            </a:r>
            <a:r>
              <a:rPr lang="es-CL" dirty="0"/>
              <a:t> S., </a:t>
            </a:r>
            <a:r>
              <a:rPr lang="es-CL" dirty="0" err="1"/>
              <a:t>Sipirán</a:t>
            </a:r>
            <a:r>
              <a:rPr lang="es-CL" dirty="0"/>
              <a:t> I., </a:t>
            </a:r>
            <a:r>
              <a:rPr lang="es-CL" dirty="0" err="1"/>
              <a:t>Preiner</a:t>
            </a:r>
            <a:r>
              <a:rPr lang="es-CL" dirty="0"/>
              <a:t> R., </a:t>
            </a:r>
            <a:r>
              <a:rPr lang="es-CL" dirty="0" err="1"/>
              <a:t>Schreck</a:t>
            </a:r>
            <a:r>
              <a:rPr lang="es-CL" dirty="0"/>
              <a:t> T., Bustos B. A </a:t>
            </a:r>
            <a:r>
              <a:rPr lang="es-CL" dirty="0" err="1"/>
              <a:t>benchmark</a:t>
            </a:r>
            <a:r>
              <a:rPr lang="es-CL" dirty="0"/>
              <a:t> </a:t>
            </a:r>
            <a:r>
              <a:rPr lang="es-CL" dirty="0" err="1"/>
              <a:t>dataset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repetitive </a:t>
            </a:r>
            <a:r>
              <a:rPr lang="es-CL" dirty="0" err="1"/>
              <a:t>pattern</a:t>
            </a:r>
            <a:r>
              <a:rPr lang="es-CL" dirty="0"/>
              <a:t> </a:t>
            </a:r>
            <a:r>
              <a:rPr lang="es-CL" dirty="0" err="1"/>
              <a:t>recognition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textured</a:t>
            </a:r>
            <a:r>
              <a:rPr lang="es-CL" dirty="0"/>
              <a:t> 3D </a:t>
            </a:r>
            <a:r>
              <a:rPr lang="es-CL" dirty="0" err="1"/>
              <a:t>surfaces</a:t>
            </a:r>
            <a:r>
              <a:rPr lang="es-CL" dirty="0"/>
              <a:t>. </a:t>
            </a:r>
            <a:r>
              <a:rPr lang="es-CL" dirty="0" err="1"/>
              <a:t>Computer</a:t>
            </a:r>
            <a:r>
              <a:rPr lang="es-CL" dirty="0"/>
              <a:t> </a:t>
            </a:r>
            <a:r>
              <a:rPr lang="es-CL" dirty="0" err="1"/>
              <a:t>Graphics</a:t>
            </a:r>
            <a:r>
              <a:rPr lang="es-CL" dirty="0"/>
              <a:t> </a:t>
            </a:r>
            <a:r>
              <a:rPr lang="es-CL" dirty="0" err="1"/>
              <a:t>Forum</a:t>
            </a:r>
            <a:r>
              <a:rPr lang="es-CL" dirty="0"/>
              <a:t> 40(5):1-8. Wiley &amp; </a:t>
            </a:r>
            <a:r>
              <a:rPr lang="es-CL" dirty="0" err="1"/>
              <a:t>Sons</a:t>
            </a:r>
            <a:r>
              <a:rPr lang="es-CL" dirty="0"/>
              <a:t> Ltd., 2021.</a:t>
            </a:r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AE987-9D76-DB07-A9C9-365C327C9CDA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REFERENCIAS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093A9-F11B-E75F-F146-194863AF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58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7F3566C-E70A-7B47-0F28-3C64FEC36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726" y="249810"/>
            <a:ext cx="2726895" cy="705231"/>
          </a:xfrm>
          <a:prstGeom prst="rect">
            <a:avLst/>
          </a:prstGeom>
        </p:spPr>
      </p:pic>
      <p:pic>
        <p:nvPicPr>
          <p:cNvPr id="1026" name="Picture 2" descr="INSTITUTO MILENIO FUNDAMENTO DE LOS DATOS – IMFD - Dirección de  Investigación">
            <a:extLst>
              <a:ext uri="{FF2B5EF4-FFF2-40B4-BE49-F238E27FC236}">
                <a16:creationId xmlns:a16="http://schemas.microsoft.com/office/drawing/2014/main" id="{CC1C0B75-349C-E88B-19A2-BF2291077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9683" y="249810"/>
            <a:ext cx="2532634" cy="6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Cuadrado | Sitio Web DCC">
            <a:extLst>
              <a:ext uri="{FF2B5EF4-FFF2-40B4-BE49-F238E27FC236}">
                <a16:creationId xmlns:a16="http://schemas.microsoft.com/office/drawing/2014/main" id="{672C9E62-3844-C1D1-AF52-088A61B9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723" y="32866"/>
            <a:ext cx="1756397" cy="91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937D1-AB9C-085A-F4A5-78857F5B4825}"/>
              </a:ext>
            </a:extLst>
          </p:cNvPr>
          <p:cNvSpPr txBox="1"/>
          <p:nvPr/>
        </p:nvSpPr>
        <p:spPr>
          <a:xfrm>
            <a:off x="2331720" y="1625660"/>
            <a:ext cx="75285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32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APRENDIZAJE MULTIETIQUETA DE PATRONES GEOMÉTRICOS EN OBJETOS DE HERENCIA CULTURAL</a:t>
            </a:r>
            <a:endParaRPr lang="es-CL" sz="32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C59BD-0FD3-9FBF-836A-F4969235A2C6}"/>
              </a:ext>
            </a:extLst>
          </p:cNvPr>
          <p:cNvSpPr/>
          <p:nvPr/>
        </p:nvSpPr>
        <p:spPr>
          <a:xfrm>
            <a:off x="2641600" y="3187700"/>
            <a:ext cx="6918960" cy="1143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DC69A-77A9-71BE-A8A0-CDC13219C73F}"/>
              </a:ext>
            </a:extLst>
          </p:cNvPr>
          <p:cNvSpPr txBox="1"/>
          <p:nvPr/>
        </p:nvSpPr>
        <p:spPr>
          <a:xfrm>
            <a:off x="5088890" y="3437374"/>
            <a:ext cx="2014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Noviembre 2022</a:t>
            </a:r>
            <a:endParaRPr lang="es-C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D5152-E726-6E3D-E3FD-5709CFC5AC2A}"/>
              </a:ext>
            </a:extLst>
          </p:cNvPr>
          <p:cNvSpPr txBox="1"/>
          <p:nvPr/>
        </p:nvSpPr>
        <p:spPr>
          <a:xfrm>
            <a:off x="2514600" y="4171579"/>
            <a:ext cx="716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i="0" u="none" strike="noStrike" dirty="0">
                <a:effectLst/>
                <a:latin typeface="Avenir Next LT Pro" panose="020B0504020202020204" pitchFamily="34" charset="0"/>
              </a:rPr>
              <a:t>Matías Vergara S. - Estudiante Mg. en DS, Universidad de Chile</a:t>
            </a:r>
            <a:endParaRPr lang="es-ES" dirty="0"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effectLst/>
                <a:latin typeface="Avenir Next LT Pro" panose="020B0504020202020204" pitchFamily="34" charset="0"/>
              </a:rPr>
              <a:t>Benjamín Bustos - Investigador Asociado IMFD</a:t>
            </a:r>
            <a:endParaRPr lang="es-ES" dirty="0"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effectLst/>
                <a:latin typeface="Avenir Next LT Pro" panose="020B0504020202020204" pitchFamily="34" charset="0"/>
              </a:rPr>
              <a:t>Iván </a:t>
            </a:r>
            <a:r>
              <a:rPr lang="es-ES" i="0" u="none" strike="noStrike" dirty="0" err="1">
                <a:effectLst/>
                <a:latin typeface="Avenir Next LT Pro" panose="020B0504020202020204" pitchFamily="34" charset="0"/>
              </a:rPr>
              <a:t>Sipirán</a:t>
            </a:r>
            <a:r>
              <a:rPr lang="es-ES" i="0" u="none" strike="noStrike" dirty="0">
                <a:effectLst/>
                <a:latin typeface="Avenir Next LT Pro" panose="020B0504020202020204" pitchFamily="34" charset="0"/>
              </a:rPr>
              <a:t> - DCC, Universidad de Chile</a:t>
            </a:r>
            <a:endParaRPr lang="es-ES" dirty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14A8A-D159-1E31-C4E9-F2461E22BD31}"/>
              </a:ext>
            </a:extLst>
          </p:cNvPr>
          <p:cNvSpPr txBox="1"/>
          <p:nvPr/>
        </p:nvSpPr>
        <p:spPr>
          <a:xfrm>
            <a:off x="2844800" y="5459782"/>
            <a:ext cx="650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i="0" u="none" strike="noStrike" dirty="0">
                <a:effectLst/>
                <a:latin typeface="Avenir Next LT Pro" panose="020B0504020202020204" pitchFamily="34" charset="0"/>
              </a:rPr>
              <a:t>En colaboración con CGV, TU Graz, Austria (</a:t>
            </a:r>
            <a:r>
              <a:rPr lang="es-ES" sz="1600" i="0" u="none" strike="noStrike" dirty="0" err="1">
                <a:effectLst/>
                <a:latin typeface="Avenir Next LT Pro" panose="020B0504020202020204" pitchFamily="34" charset="0"/>
              </a:rPr>
              <a:t>Tobias</a:t>
            </a:r>
            <a:r>
              <a:rPr lang="es-ES" sz="1600" i="0" u="none" strike="noStrike" dirty="0">
                <a:effectLst/>
                <a:latin typeface="Avenir Next LT Pro" panose="020B0504020202020204" pitchFamily="34" charset="0"/>
              </a:rPr>
              <a:t> </a:t>
            </a:r>
            <a:r>
              <a:rPr lang="es-ES" sz="1600" i="0" u="none" strike="noStrike" dirty="0" err="1">
                <a:effectLst/>
                <a:latin typeface="Avenir Next LT Pro" panose="020B0504020202020204" pitchFamily="34" charset="0"/>
              </a:rPr>
              <a:t>Schreck</a:t>
            </a:r>
            <a:r>
              <a:rPr lang="es-ES" sz="1600" i="0" u="none" strike="noStrike" dirty="0">
                <a:effectLst/>
                <a:latin typeface="Avenir Next LT Pro" panose="020B0504020202020204" pitchFamily="34" charset="0"/>
              </a:rPr>
              <a:t>)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05C2C9-499E-F5BA-C260-0E23A5F0F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2991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BBA26F5-ED01-C9ED-DFF9-1EF57D9B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8" y="2837233"/>
            <a:ext cx="1924102" cy="2024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3387A-4329-15CD-1E31-1261D3A60923}"/>
              </a:ext>
            </a:extLst>
          </p:cNvPr>
          <p:cNvSpPr txBox="1"/>
          <p:nvPr/>
        </p:nvSpPr>
        <p:spPr>
          <a:xfrm>
            <a:off x="3680078" y="2371080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C5743-53F9-E2FD-DA83-B9D8DE514072}"/>
              </a:ext>
            </a:extLst>
          </p:cNvPr>
          <p:cNvSpPr txBox="1"/>
          <p:nvPr/>
        </p:nvSpPr>
        <p:spPr>
          <a:xfrm>
            <a:off x="7936230" y="2371081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16EA-8357-B12C-5CFC-E2F5A4E349F9}"/>
              </a:ext>
            </a:extLst>
          </p:cNvPr>
          <p:cNvSpPr txBox="1"/>
          <p:nvPr/>
        </p:nvSpPr>
        <p:spPr>
          <a:xfrm>
            <a:off x="1372589" y="4975191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16h [Kun98]</a:t>
            </a:r>
            <a:endParaRPr lang="es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A915-F4F9-9286-BD9A-DAAAD6B355AF}"/>
              </a:ext>
            </a:extLst>
          </p:cNvPr>
          <p:cNvSpPr txBox="1"/>
          <p:nvPr/>
        </p:nvSpPr>
        <p:spPr>
          <a:xfrm>
            <a:off x="3621595" y="3309119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675E3-EF44-E2BD-288C-D0B02591F1EE}"/>
              </a:ext>
            </a:extLst>
          </p:cNvPr>
          <p:cNvSpPr txBox="1"/>
          <p:nvPr/>
        </p:nvSpPr>
        <p:spPr>
          <a:xfrm>
            <a:off x="7936230" y="3309118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936FC8-4E59-018C-E93B-4FE5DFF20039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A49BE0-2DFC-6AFB-2E82-FB2B9E4D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420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BBA26F5-ED01-C9ED-DFF9-1EF57D9B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8" y="2837233"/>
            <a:ext cx="1924102" cy="2024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3387A-4329-15CD-1E31-1261D3A60923}"/>
              </a:ext>
            </a:extLst>
          </p:cNvPr>
          <p:cNvSpPr txBox="1"/>
          <p:nvPr/>
        </p:nvSpPr>
        <p:spPr>
          <a:xfrm>
            <a:off x="3680078" y="2380224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C5743-53F9-E2FD-DA83-B9D8DE514072}"/>
              </a:ext>
            </a:extLst>
          </p:cNvPr>
          <p:cNvSpPr txBox="1"/>
          <p:nvPr/>
        </p:nvSpPr>
        <p:spPr>
          <a:xfrm>
            <a:off x="7936230" y="2380225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16EA-8357-B12C-5CFC-E2F5A4E349F9}"/>
              </a:ext>
            </a:extLst>
          </p:cNvPr>
          <p:cNvSpPr txBox="1"/>
          <p:nvPr/>
        </p:nvSpPr>
        <p:spPr>
          <a:xfrm>
            <a:off x="1372589" y="4975191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16h [Kun98]</a:t>
            </a:r>
            <a:endParaRPr lang="es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A915-F4F9-9286-BD9A-DAAAD6B355AF}"/>
              </a:ext>
            </a:extLst>
          </p:cNvPr>
          <p:cNvSpPr txBox="1"/>
          <p:nvPr/>
        </p:nvSpPr>
        <p:spPr>
          <a:xfrm>
            <a:off x="3621595" y="3318263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675E3-EF44-E2BD-288C-D0B02591F1EE}"/>
              </a:ext>
            </a:extLst>
          </p:cNvPr>
          <p:cNvSpPr txBox="1"/>
          <p:nvPr/>
        </p:nvSpPr>
        <p:spPr>
          <a:xfrm>
            <a:off x="7936230" y="3318262"/>
            <a:ext cx="36991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andrew’s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checkerboard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spandrel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hexafoil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octofoil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zigzag,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palm-tree</a:t>
            </a:r>
            <a:endParaRPr lang="es-CL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98862-6B5D-C357-1811-0B16D6DBA358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156441-8376-D24F-F538-7682E621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680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metalware, leaf, clipart, fern&#10;&#10;Description automatically generated">
            <a:extLst>
              <a:ext uri="{FF2B5EF4-FFF2-40B4-BE49-F238E27FC236}">
                <a16:creationId xmlns:a16="http://schemas.microsoft.com/office/drawing/2014/main" id="{312CE404-C04A-D52C-84AD-27BC2ACF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3" y="3031237"/>
            <a:ext cx="1497142" cy="146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06343-8269-5554-3053-B459A2F95B2C}"/>
              </a:ext>
            </a:extLst>
          </p:cNvPr>
          <p:cNvSpPr txBox="1"/>
          <p:nvPr/>
        </p:nvSpPr>
        <p:spPr>
          <a:xfrm>
            <a:off x="3680078" y="207847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054D-598B-1180-7432-D0EE763B8CB8}"/>
              </a:ext>
            </a:extLst>
          </p:cNvPr>
          <p:cNvSpPr txBox="1"/>
          <p:nvPr/>
        </p:nvSpPr>
        <p:spPr>
          <a:xfrm>
            <a:off x="7936230" y="2078473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4140E-F20A-BAD4-D57F-7A7BD8A7E837}"/>
              </a:ext>
            </a:extLst>
          </p:cNvPr>
          <p:cNvSpPr txBox="1"/>
          <p:nvPr/>
        </p:nvSpPr>
        <p:spPr>
          <a:xfrm>
            <a:off x="1429658" y="4426766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71f [Kun98]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DF312-B725-F7E8-0798-BB0F83788879}"/>
              </a:ext>
            </a:extLst>
          </p:cNvPr>
          <p:cNvSpPr txBox="1"/>
          <p:nvPr/>
        </p:nvSpPr>
        <p:spPr>
          <a:xfrm>
            <a:off x="3621595" y="3016511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2AC86-640C-343C-4ACA-B592289AC25E}"/>
              </a:ext>
            </a:extLst>
          </p:cNvPr>
          <p:cNvSpPr txBox="1"/>
          <p:nvPr/>
        </p:nvSpPr>
        <p:spPr>
          <a:xfrm>
            <a:off x="7936230" y="3016510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sixteen-pointed</a:t>
            </a:r>
            <a:endParaRPr lang="es-CL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7385B4-35D5-D978-1F1D-34A82B57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020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1A4E0C-5B07-C5FC-53E6-2750B4821180}"/>
              </a:ext>
            </a:extLst>
          </p:cNvPr>
          <p:cNvSpPr txBox="1"/>
          <p:nvPr/>
        </p:nvSpPr>
        <p:spPr>
          <a:xfrm>
            <a:off x="919480" y="861574"/>
            <a:ext cx="4551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metalware, leaf, clipart, fern&#10;&#10;Description automatically generated">
            <a:extLst>
              <a:ext uri="{FF2B5EF4-FFF2-40B4-BE49-F238E27FC236}">
                <a16:creationId xmlns:a16="http://schemas.microsoft.com/office/drawing/2014/main" id="{312CE404-C04A-D52C-84AD-27BC2ACF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3" y="3031237"/>
            <a:ext cx="1497142" cy="1468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206343-8269-5554-3053-B459A2F95B2C}"/>
              </a:ext>
            </a:extLst>
          </p:cNvPr>
          <p:cNvSpPr txBox="1"/>
          <p:nvPr/>
        </p:nvSpPr>
        <p:spPr>
          <a:xfrm>
            <a:off x="3680078" y="207847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054D-598B-1180-7432-D0EE763B8CB8}"/>
              </a:ext>
            </a:extLst>
          </p:cNvPr>
          <p:cNvSpPr txBox="1"/>
          <p:nvPr/>
        </p:nvSpPr>
        <p:spPr>
          <a:xfrm>
            <a:off x="7936230" y="2078473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14140E-F20A-BAD4-D57F-7A7BD8A7E837}"/>
              </a:ext>
            </a:extLst>
          </p:cNvPr>
          <p:cNvSpPr txBox="1"/>
          <p:nvPr/>
        </p:nvSpPr>
        <p:spPr>
          <a:xfrm>
            <a:off x="1429658" y="4426766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71f [Kun98]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DF312-B725-F7E8-0798-BB0F83788879}"/>
              </a:ext>
            </a:extLst>
          </p:cNvPr>
          <p:cNvSpPr txBox="1"/>
          <p:nvPr/>
        </p:nvSpPr>
        <p:spPr>
          <a:xfrm>
            <a:off x="3621595" y="3016511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swastika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2AC86-640C-343C-4ACA-B592289AC25E}"/>
              </a:ext>
            </a:extLst>
          </p:cNvPr>
          <p:cNvSpPr txBox="1"/>
          <p:nvPr/>
        </p:nvSpPr>
        <p:spPr>
          <a:xfrm>
            <a:off x="7936230" y="3016510"/>
            <a:ext cx="3699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sixteen-pointed</a:t>
            </a:r>
            <a:r>
              <a:rPr lang="es-CL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eight-pointed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rosette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6189-E881-4D93-3092-AF56BE6D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241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9AB6A-2E05-6575-D8B9-F5DAC9C30DD1}"/>
              </a:ext>
            </a:extLst>
          </p:cNvPr>
          <p:cNvSpPr txBox="1"/>
          <p:nvPr/>
        </p:nvSpPr>
        <p:spPr>
          <a:xfrm>
            <a:off x="5425440" y="1874728"/>
            <a:ext cx="598728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Tratamiento al desbalance </a:t>
            </a:r>
            <a:r>
              <a:rPr lang="es-CL" sz="2800" dirty="0">
                <a:latin typeface="Avenir Next LT Pro" panose="020B0504020202020204" pitchFamily="34" charset="0"/>
              </a:rPr>
              <a:t>como un requerimiento para obtener resultados competitivos.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El uso de pesos en el entrenamiento ataca directamente el problema del bajo LD.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0C237-B49A-DEB6-306F-F3DD6A1B0C2A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9E4EC-6834-39C8-9FB4-CC10B4D7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991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19AB6A-2E05-6575-D8B9-F5DAC9C30DD1}"/>
              </a:ext>
            </a:extLst>
          </p:cNvPr>
          <p:cNvSpPr txBox="1"/>
          <p:nvPr/>
        </p:nvSpPr>
        <p:spPr>
          <a:xfrm>
            <a:off x="5425440" y="1574061"/>
            <a:ext cx="598728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Beneficios del uso de técnicas de D.A</a:t>
            </a:r>
            <a:r>
              <a:rPr lang="es-CL" sz="2800" dirty="0">
                <a:solidFill>
                  <a:srgbClr val="FFC000"/>
                </a:solidFill>
                <a:latin typeface="Avenir Next LT Pro" panose="020B0504020202020204" pitchFamily="34" charset="0"/>
              </a:rPr>
              <a:t>.</a:t>
            </a:r>
            <a:r>
              <a:rPr lang="es-CL" sz="2800" dirty="0">
                <a:latin typeface="Avenir Next LT Pro" panose="020B0504020202020204" pitchFamily="34" charset="0"/>
              </a:rPr>
              <a:t>, y la conveniencia de utilizar algunas sobre otras:</a:t>
            </a: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El uso conjunto de las técnicas de </a:t>
            </a:r>
            <a:r>
              <a:rPr lang="es-CL" sz="2800" i="1" dirty="0">
                <a:latin typeface="Avenir Next LT Pro" panose="020B0504020202020204" pitchFamily="34" charset="0"/>
              </a:rPr>
              <a:t>reflexión, rotación, distorsión elástica, difuminado y lluvia </a:t>
            </a:r>
            <a:r>
              <a:rPr lang="es-CL" sz="2800" dirty="0">
                <a:latin typeface="Avenir Next LT Pro" panose="020B0504020202020204" pitchFamily="34" charset="0"/>
              </a:rPr>
              <a:t>habría alcanzado los mejores resultados.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E0C237-B49A-DEB6-306F-F3DD6A1B0C2A}"/>
              </a:ext>
            </a:extLst>
          </p:cNvPr>
          <p:cNvSpPr txBox="1"/>
          <p:nvPr/>
        </p:nvSpPr>
        <p:spPr>
          <a:xfrm>
            <a:off x="873760" y="2989833"/>
            <a:ext cx="4551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63CA3D-8C72-1108-0606-56740FD3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37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1664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BA5DF-22B1-A683-6D60-7AEA41BA3FCC}"/>
              </a:ext>
            </a:extLst>
          </p:cNvPr>
          <p:cNvSpPr txBox="1"/>
          <p:nvPr/>
        </p:nvSpPr>
        <p:spPr>
          <a:xfrm>
            <a:off x="75184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54BCC-4205-AB02-A049-06D92E5D09FA}"/>
              </a:ext>
            </a:extLst>
          </p:cNvPr>
          <p:cNvSpPr txBox="1"/>
          <p:nvPr/>
        </p:nvSpPr>
        <p:spPr>
          <a:xfrm>
            <a:off x="5760720" y="2110344"/>
            <a:ext cx="6096000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Etiquetado </a:t>
            </a:r>
            <a:r>
              <a:rPr lang="es-ES" sz="2800" dirty="0">
                <a:solidFill>
                  <a:srgbClr val="000000"/>
                </a:solidFill>
                <a:latin typeface="Avenir Next LT Pro" panose="020B0504020202020204" pitchFamily="34" charset="0"/>
              </a:rPr>
              <a:t>de patrones ge</a:t>
            </a:r>
            <a:r>
              <a:rPr lang="es-ES" sz="2800" dirty="0">
                <a:latin typeface="Avenir Next LT Pro" panose="020B0504020202020204" pitchFamily="34" charset="0"/>
              </a:rPr>
              <a:t>ométricos: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Descripción de formas y figuras </a:t>
            </a:r>
            <a:r>
              <a:rPr lang="es-ES" sz="2400" dirty="0">
                <a:latin typeface="Avenir Next LT Pro" panose="020B0504020202020204" pitchFamily="34" charset="0"/>
              </a:rPr>
              <a:t>mediante la asignación de “etiquetas”.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latin typeface="Avenir Next LT Pro" panose="020B0504020202020204" pitchFamily="34" charset="0"/>
              </a:rPr>
              <a:t>Aporte al entendimiento del </a:t>
            </a: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contexto cultural </a:t>
            </a:r>
            <a:r>
              <a:rPr lang="es-ES" sz="2400" dirty="0">
                <a:latin typeface="Avenir Next LT Pro" panose="020B0504020202020204" pitchFamily="34" charset="0"/>
              </a:rPr>
              <a:t>de las vasijas.</a:t>
            </a:r>
            <a:endParaRPr lang="es-CL" sz="1000" dirty="0">
              <a:latin typeface="Avenir Next LT Pro" panose="020B0504020202020204" pitchFamily="34" charset="0"/>
            </a:endParaRPr>
          </a:p>
        </p:txBody>
      </p:sp>
      <p:pic>
        <p:nvPicPr>
          <p:cNvPr id="11" name="Picture 10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ACD5626D-C978-C701-C5B3-423F6175A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723" y="3429000"/>
            <a:ext cx="4364526" cy="13776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BF6DC3-81D9-8023-4A3E-3157CAA7C2A6}"/>
              </a:ext>
            </a:extLst>
          </p:cNvPr>
          <p:cNvSpPr txBox="1"/>
          <p:nvPr/>
        </p:nvSpPr>
        <p:spPr>
          <a:xfrm>
            <a:off x="6626457" y="4781948"/>
            <a:ext cx="436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. Figura extraída de [Kun98]</a:t>
            </a:r>
            <a:endParaRPr lang="es-CL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B6B9D-7B70-B307-BDC4-D12166A1FD39}"/>
              </a:ext>
            </a:extLst>
          </p:cNvPr>
          <p:cNvSpPr txBox="1"/>
          <p:nvPr/>
        </p:nvSpPr>
        <p:spPr>
          <a:xfrm>
            <a:off x="6452723" y="5370969"/>
            <a:ext cx="43645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dotted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horizontal panel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06C92-9E02-9C9E-923D-B407F17C07DD}"/>
              </a:ext>
            </a:extLst>
          </p:cNvPr>
          <p:cNvSpPr txBox="1"/>
          <p:nvPr/>
        </p:nvSpPr>
        <p:spPr>
          <a:xfrm>
            <a:off x="6452723" y="6070831"/>
            <a:ext cx="4364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Etiquetas relativas al </a:t>
            </a: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anterior, según 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[Kun98]</a:t>
            </a:r>
            <a:endParaRPr lang="es-CL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659CDA-C572-4419-3EFA-AB981A65C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924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3.95833E-6 -0.165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2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5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BBA5DF-22B1-A683-6D60-7AEA41BA3FCC}"/>
              </a:ext>
            </a:extLst>
          </p:cNvPr>
          <p:cNvSpPr txBox="1"/>
          <p:nvPr/>
        </p:nvSpPr>
        <p:spPr>
          <a:xfrm>
            <a:off x="751840" y="2974262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PROBLEMA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754BCC-4205-AB02-A049-06D92E5D09FA}"/>
              </a:ext>
            </a:extLst>
          </p:cNvPr>
          <p:cNvSpPr txBox="1"/>
          <p:nvPr/>
        </p:nvSpPr>
        <p:spPr>
          <a:xfrm>
            <a:off x="6604000" y="2527986"/>
            <a:ext cx="529336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Proceso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tedioso</a:t>
            </a:r>
            <a:r>
              <a:rPr lang="es-CL" sz="2800" dirty="0">
                <a:latin typeface="Avenir Next LT Pro" panose="020B0504020202020204" pitchFamily="34" charset="0"/>
              </a:rPr>
              <a:t>, etiquetar muchos artefactos podría requerir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muchas horas de trabajo experto.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6DE15-4DB8-BE0F-28E2-1E1C1098A0AA}"/>
              </a:ext>
            </a:extLst>
          </p:cNvPr>
          <p:cNvSpPr txBox="1"/>
          <p:nvPr/>
        </p:nvSpPr>
        <p:spPr>
          <a:xfrm>
            <a:off x="751840" y="3573702"/>
            <a:ext cx="5455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OPORTUNIDAD</a:t>
            </a:r>
            <a:endParaRPr lang="es-CL" b="1" dirty="0">
              <a:solidFill>
                <a:srgbClr val="FFC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D3E0AB-14C6-1558-24B5-C713DDF5E220}"/>
              </a:ext>
            </a:extLst>
          </p:cNvPr>
          <p:cNvSpPr txBox="1"/>
          <p:nvPr/>
        </p:nvSpPr>
        <p:spPr>
          <a:xfrm>
            <a:off x="6604000" y="3573702"/>
            <a:ext cx="519176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Contribuir al área desde la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Computación</a:t>
            </a:r>
            <a:r>
              <a:rPr lang="es-CL" sz="2800" dirty="0">
                <a:latin typeface="Avenir Next LT Pro" panose="020B0504020202020204" pitchFamily="34" charset="0"/>
              </a:rPr>
              <a:t> y la Ciencia de Datos.</a:t>
            </a:r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FAE58-B77F-06AB-CB42-3AAF1ED37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3429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 L -0.00117 -0.1532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6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45178-B4EB-DBE0-27D6-90D15CE4404B}"/>
              </a:ext>
            </a:extLst>
          </p:cNvPr>
          <p:cNvSpPr txBox="1"/>
          <p:nvPr/>
        </p:nvSpPr>
        <p:spPr>
          <a:xfrm>
            <a:off x="873760" y="2551837"/>
            <a:ext cx="4267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SOLUCIÓN</a:t>
            </a:r>
          </a:p>
          <a:p>
            <a:r>
              <a:rPr lang="es-CL" sz="54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PROPUESTA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200F82C-A51F-BAA6-33E4-10C759C84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51837"/>
            <a:ext cx="9448800" cy="326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E8A6D1-1AAA-8986-0D4E-CA38927E283E}"/>
              </a:ext>
            </a:extLst>
          </p:cNvPr>
          <p:cNvSpPr txBox="1"/>
          <p:nvPr/>
        </p:nvSpPr>
        <p:spPr>
          <a:xfrm>
            <a:off x="2651760" y="2028617"/>
            <a:ext cx="6888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Aprendizaje supervisado </a:t>
            </a:r>
            <a:r>
              <a:rPr lang="es-CL" sz="28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multietiqueta</a:t>
            </a:r>
            <a:endParaRPr lang="es-CL" sz="2800" b="1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51D42-B127-58D3-9E0C-6BD362FDBC39}"/>
              </a:ext>
            </a:extLst>
          </p:cNvPr>
          <p:cNvSpPr txBox="1"/>
          <p:nvPr/>
        </p:nvSpPr>
        <p:spPr>
          <a:xfrm>
            <a:off x="1219200" y="6061412"/>
            <a:ext cx="102311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Figura autoría de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MathWorks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(2022).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Multilabel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image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classification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using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Deep </a:t>
            </a:r>
            <a:r>
              <a:rPr lang="es-CL" sz="14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Learning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(r2022b). Extraída el 25 de octubre, 2022 desde</a:t>
            </a:r>
            <a:r>
              <a:rPr lang="es-CL" sz="1400" dirty="0">
                <a:latin typeface="Avenir Next LT Pro" panose="020B0504020202020204" pitchFamily="34" charset="0"/>
              </a:rPr>
              <a:t> 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www.mathworks.com/help/deeplearning/ug/multilabel-image-classification-using-deep-learning.html</a:t>
            </a:r>
            <a:endParaRPr lang="es-CL" sz="1400" b="0" dirty="0">
              <a:effectLst/>
              <a:latin typeface="Avenir Next LT Pro" panose="020B0504020202020204" pitchFamily="34" charset="0"/>
            </a:endParaRPr>
          </a:p>
          <a:p>
            <a:br>
              <a:rPr lang="es-CL" sz="1400" b="0" dirty="0">
                <a:effectLst/>
              </a:rPr>
            </a:br>
            <a:endParaRPr lang="es-CL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76726-8592-5181-9997-5806EB10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3977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00417 -0.3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54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045178-B4EB-DBE0-27D6-90D15CE4404B}"/>
              </a:ext>
            </a:extLst>
          </p:cNvPr>
          <p:cNvSpPr txBox="1"/>
          <p:nvPr/>
        </p:nvSpPr>
        <p:spPr>
          <a:xfrm>
            <a:off x="873760" y="2989833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OBJETIVO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B0800-367A-BA40-C262-A3CCD8A65492}"/>
              </a:ext>
            </a:extLst>
          </p:cNvPr>
          <p:cNvSpPr txBox="1"/>
          <p:nvPr/>
        </p:nvSpPr>
        <p:spPr>
          <a:xfrm>
            <a:off x="5140960" y="2543557"/>
            <a:ext cx="61772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1200"/>
              </a:spcAft>
            </a:pPr>
            <a:r>
              <a:rPr lang="es-ES" sz="2800" dirty="0">
                <a:latin typeface="Avenir Next LT Pro" panose="020B0504020202020204" pitchFamily="34" charset="0"/>
              </a:rPr>
              <a:t>Obtener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ES" sz="2800" b="0" i="0" u="none" strike="noStrike" dirty="0">
                <a:effectLst/>
                <a:latin typeface="Avenir Next LT Pro" panose="020B0504020202020204" pitchFamily="34" charset="0"/>
              </a:rPr>
              <a:t>un </a:t>
            </a:r>
            <a:r>
              <a:rPr lang="es-ES" sz="2800" b="1" i="0" u="none" strike="noStrike" dirty="0" err="1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recomendador</a:t>
            </a:r>
            <a:r>
              <a:rPr lang="es-ES" sz="28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 de etiquetas probables </a:t>
            </a:r>
            <a:r>
              <a:rPr lang="es-ES" sz="2800" dirty="0">
                <a:latin typeface="Avenir Next LT Pro" panose="020B0504020202020204" pitchFamily="34" charset="0"/>
              </a:rPr>
              <a:t>a ser utilizado por un experto del dominio</a:t>
            </a:r>
            <a:r>
              <a:rPr lang="es-ES" sz="2800" b="0" i="0" u="none" strike="noStrike" dirty="0">
                <a:effectLst/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29F481-5F8C-F848-499D-0D655953D45C}"/>
              </a:ext>
            </a:extLst>
          </p:cNvPr>
          <p:cNvSpPr txBox="1"/>
          <p:nvPr/>
        </p:nvSpPr>
        <p:spPr>
          <a:xfrm>
            <a:off x="5222240" y="4604398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Entrada: </a:t>
            </a:r>
            <a:r>
              <a:rPr lang="es-ES" sz="1800" b="0" i="0" u="none" strike="noStrike" dirty="0">
                <a:effectLst/>
                <a:latin typeface="Avenir Next LT Pro" panose="020B0504020202020204" pitchFamily="34" charset="0"/>
              </a:rPr>
              <a:t>Imagen de un </a:t>
            </a:r>
            <a:r>
              <a:rPr lang="es-ES" sz="18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patrón</a:t>
            </a:r>
            <a:r>
              <a:rPr lang="es-ES" sz="1800" b="0" i="0" u="none" strike="noStrike" dirty="0">
                <a:effectLst/>
                <a:latin typeface="Avenir Next LT Pro" panose="020B0504020202020204" pitchFamily="34" charset="0"/>
              </a:rPr>
              <a:t> que aparece en la superficie de un artefacto.</a:t>
            </a:r>
          </a:p>
          <a:p>
            <a:endParaRPr lang="es-ES" sz="1800" b="0" i="0" u="none" strike="noStrike" dirty="0">
              <a:effectLst/>
              <a:latin typeface="Avenir Next LT Pro" panose="020B0504020202020204" pitchFamily="34" charset="0"/>
            </a:endParaRPr>
          </a:p>
          <a:p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Salida: </a:t>
            </a:r>
            <a:r>
              <a:rPr lang="es-ES" sz="1800" b="0" i="0" u="none" strike="noStrike" dirty="0">
                <a:effectLst/>
                <a:latin typeface="Avenir Next LT Pro" panose="020B0504020202020204" pitchFamily="34" charset="0"/>
              </a:rPr>
              <a:t>Conjunto de </a:t>
            </a:r>
            <a:r>
              <a:rPr lang="es-ES" sz="18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etiquetas textuales</a:t>
            </a:r>
            <a:r>
              <a:rPr lang="es-ES" sz="1800" b="0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ES" sz="1800" b="0" i="0" u="none" strike="noStrike" dirty="0">
                <a:effectLst/>
                <a:latin typeface="Avenir Next LT Pro" panose="020B0504020202020204" pitchFamily="34" charset="0"/>
              </a:rPr>
              <a:t>que describen el patrón, de acuerdo a una taxonomía específica.</a:t>
            </a: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7D1B4-9792-89C1-1610-8C4E906AA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9121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6014720" y="1291699"/>
            <a:ext cx="485648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latin typeface="Avenir Next LT Pro" panose="020B0504020202020204" pitchFamily="34" charset="0"/>
              </a:rPr>
              <a:t>Para entrenar modelos de aprendizaje </a:t>
            </a:r>
            <a:r>
              <a:rPr lang="es-CL" sz="2800" dirty="0" err="1">
                <a:latin typeface="Avenir Next LT Pro" panose="020B0504020202020204" pitchFamily="34" charset="0"/>
              </a:rPr>
              <a:t>multietiqueta</a:t>
            </a:r>
            <a:r>
              <a:rPr lang="es-CL" sz="2800" dirty="0">
                <a:latin typeface="Avenir Next LT Pro" panose="020B0504020202020204" pitchFamily="34" charset="0"/>
              </a:rPr>
              <a:t> necesitamos </a:t>
            </a: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datos: patrones ya etiquetados.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094024A-A138-43D8-7359-52C2218C3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8" y="1488054"/>
            <a:ext cx="3059430" cy="45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B49C0A-FFC7-6549-4F12-755B2DD0A3F8}"/>
              </a:ext>
            </a:extLst>
          </p:cNvPr>
          <p:cNvSpPr txBox="1"/>
          <p:nvPr/>
        </p:nvSpPr>
        <p:spPr>
          <a:xfrm>
            <a:off x="3996689" y="4000548"/>
            <a:ext cx="438404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800" dirty="0">
                <a:latin typeface="Avenir Next LT Pro" panose="020B0504020202020204" pitchFamily="34" charset="0"/>
              </a:rPr>
              <a:t>Libro “Ornamente Geometrischer Vasen: Ein Kompendium”,</a:t>
            </a:r>
          </a:p>
          <a:p>
            <a:r>
              <a:rPr lang="de-DE" sz="2800" dirty="0">
                <a:latin typeface="Avenir Next LT Pro" panose="020B0504020202020204" pitchFamily="34" charset="0"/>
              </a:rPr>
              <a:t>Norbert Kunisch [Kun98]</a:t>
            </a:r>
            <a:endParaRPr lang="es-CL" sz="2800" dirty="0">
              <a:latin typeface="Avenir Next LT Pro" panose="020B05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7D7F10-8AAA-6051-93DF-48F3ABC0E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3116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33333E-6 L -0.18255 0.00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28" y="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FE1417-2ACC-7620-2F12-ED8E60CE1C12}"/>
              </a:ext>
            </a:extLst>
          </p:cNvPr>
          <p:cNvSpPr txBox="1"/>
          <p:nvPr/>
        </p:nvSpPr>
        <p:spPr>
          <a:xfrm>
            <a:off x="873760" y="2967335"/>
            <a:ext cx="4267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54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DATOS</a:t>
            </a:r>
            <a:endParaRPr lang="es-C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49C0A-FFC7-6549-4F12-755B2DD0A3F8}"/>
              </a:ext>
            </a:extLst>
          </p:cNvPr>
          <p:cNvSpPr txBox="1"/>
          <p:nvPr/>
        </p:nvSpPr>
        <p:spPr>
          <a:xfrm>
            <a:off x="3434081" y="1415225"/>
            <a:ext cx="4831082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de-DE" sz="2800" dirty="0">
                <a:latin typeface="Avenir Next LT Pro" panose="020B0504020202020204" pitchFamily="34" charset="0"/>
              </a:rPr>
              <a:t>Propone una </a:t>
            </a:r>
            <a:r>
              <a:rPr lang="de-DE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taxonomía de etiquetas</a:t>
            </a:r>
            <a:endParaRPr lang="es-CL" sz="28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CL" sz="2800" dirty="0">
                <a:latin typeface="Avenir Next LT Pro" panose="020B0504020202020204" pitchFamily="34" charset="0"/>
              </a:rPr>
              <a:t>Usa ejemplos de excavaciones en Grecia durante el siglo XX</a:t>
            </a:r>
          </a:p>
          <a:p>
            <a:pPr marL="457200" indent="-457200">
              <a:buFontTx/>
              <a:buChar char="-"/>
            </a:pPr>
            <a:endParaRPr lang="es-CL" sz="2800" dirty="0"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776</a:t>
            </a:r>
            <a:r>
              <a:rPr lang="es-CL" sz="2800" dirty="0">
                <a:latin typeface="Avenir Next LT Pro" panose="020B0504020202020204" pitchFamily="34" charset="0"/>
              </a:rPr>
              <a:t> patrones</a:t>
            </a:r>
          </a:p>
          <a:p>
            <a:pPr marL="457200" indent="-457200">
              <a:buFontTx/>
              <a:buChar char="-"/>
            </a:pPr>
            <a:r>
              <a:rPr lang="es-CL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586</a:t>
            </a:r>
            <a:r>
              <a:rPr lang="es-CL" sz="2800" dirty="0">
                <a:latin typeface="Avenir Next LT Pro" panose="020B0504020202020204" pitchFamily="34" charset="0"/>
              </a:rPr>
              <a:t> etiquetas distintas</a:t>
            </a:r>
          </a:p>
          <a:p>
            <a:pPr marL="457200" indent="-457200">
              <a:buFontTx/>
              <a:buChar char="-"/>
            </a:pPr>
            <a:r>
              <a:rPr lang="de-DE" sz="2400" dirty="0">
                <a:latin typeface="Avenir Next LT Pro" panose="020B0504020202020204" pitchFamily="34" charset="0"/>
              </a:rPr>
              <a:t>En promedio, </a:t>
            </a:r>
            <a:r>
              <a:rPr lang="de-DE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3 etiquetas por patrón.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8540E-61C2-9632-3476-7550706FC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448" y="1488054"/>
            <a:ext cx="3059430" cy="452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4BF60-CB2E-1C76-8FE9-A81B0688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396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1491</Words>
  <Application>Microsoft Office PowerPoint</Application>
  <PresentationFormat>Widescreen</PresentationFormat>
  <Paragraphs>223</Paragraphs>
  <Slides>37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Avenir Next LT Pro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Matías Jesús Vergara Silva (matiasvergara)</dc:creator>
  <cp:lastModifiedBy>Matías Jesús Vergara Silva (matiasvergara)</cp:lastModifiedBy>
  <cp:revision>14</cp:revision>
  <dcterms:created xsi:type="dcterms:W3CDTF">2022-11-08T15:10:02Z</dcterms:created>
  <dcterms:modified xsi:type="dcterms:W3CDTF">2022-12-14T03:59:43Z</dcterms:modified>
</cp:coreProperties>
</file>